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993" r:id="rId4"/>
    <p:sldMasterId id="2147484006" r:id="rId5"/>
  </p:sldMasterIdLst>
  <p:notesMasterIdLst>
    <p:notesMasterId r:id="rId45"/>
  </p:notesMasterIdLst>
  <p:sldIdLst>
    <p:sldId id="395" r:id="rId6"/>
    <p:sldId id="516" r:id="rId7"/>
    <p:sldId id="535" r:id="rId8"/>
    <p:sldId id="513" r:id="rId9"/>
    <p:sldId id="518" r:id="rId10"/>
    <p:sldId id="515" r:id="rId11"/>
    <p:sldId id="526" r:id="rId12"/>
    <p:sldId id="525" r:id="rId13"/>
    <p:sldId id="517" r:id="rId14"/>
    <p:sldId id="519" r:id="rId15"/>
    <p:sldId id="481" r:id="rId16"/>
    <p:sldId id="541" r:id="rId17"/>
    <p:sldId id="539" r:id="rId18"/>
    <p:sldId id="486" r:id="rId19"/>
    <p:sldId id="503" r:id="rId20"/>
    <p:sldId id="530" r:id="rId21"/>
    <p:sldId id="483" r:id="rId22"/>
    <p:sldId id="538" r:id="rId23"/>
    <p:sldId id="487" r:id="rId24"/>
    <p:sldId id="533" r:id="rId25"/>
    <p:sldId id="488" r:id="rId26"/>
    <p:sldId id="490" r:id="rId27"/>
    <p:sldId id="491" r:id="rId28"/>
    <p:sldId id="492" r:id="rId29"/>
    <p:sldId id="532" r:id="rId30"/>
    <p:sldId id="524" r:id="rId31"/>
    <p:sldId id="502" r:id="rId32"/>
    <p:sldId id="511" r:id="rId33"/>
    <p:sldId id="523" r:id="rId34"/>
    <p:sldId id="446" r:id="rId35"/>
    <p:sldId id="489" r:id="rId36"/>
    <p:sldId id="529" r:id="rId37"/>
    <p:sldId id="466" r:id="rId38"/>
    <p:sldId id="528" r:id="rId39"/>
    <p:sldId id="485" r:id="rId40"/>
    <p:sldId id="498" r:id="rId41"/>
    <p:sldId id="527" r:id="rId42"/>
    <p:sldId id="531" r:id="rId43"/>
    <p:sldId id="53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5C43B"/>
    <a:srgbClr val="FCEEC8"/>
    <a:srgbClr val="CC0099"/>
    <a:srgbClr val="FF3300"/>
    <a:srgbClr val="00FFFF"/>
    <a:srgbClr val="00CCFF"/>
    <a:srgbClr val="FFFF99"/>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9" autoAdjust="0"/>
    <p:restoredTop sz="94660"/>
  </p:normalViewPr>
  <p:slideViewPr>
    <p:cSldViewPr>
      <p:cViewPr varScale="1">
        <p:scale>
          <a:sx n="73" d="100"/>
          <a:sy n="73" d="100"/>
        </p:scale>
        <p:origin x="-4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53FE7F-D143-4909-9A2D-606D854F3B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Arial" pitchFamily="34" charset="0"/>
            </a:endParaRPr>
          </a:p>
        </p:txBody>
      </p:sp>
      <p:sp>
        <p:nvSpPr>
          <p:cNvPr id="92164" name="Slide Number Placeholder 3"/>
          <p:cNvSpPr>
            <a:spLocks noGrp="1"/>
          </p:cNvSpPr>
          <p:nvPr>
            <p:ph type="sldNum" sz="quarter" idx="5"/>
          </p:nvPr>
        </p:nvSpPr>
        <p:spPr>
          <a:noFill/>
        </p:spPr>
        <p:txBody>
          <a:bodyPr/>
          <a:lstStyle/>
          <a:p>
            <a:fld id="{3E755862-1610-43CA-8D6F-BF84E7662DFE}"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17C5-4A2A-4A65-9959-218211A29268}"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F03AAD-5F64-4596-8DC7-C00DBE1CFB55}" type="slidenum">
              <a:rPr lang="en-US" smtClean="0">
                <a:latin typeface="Arial" pitchFamily="34" charset="0"/>
              </a:rPr>
              <a:pPr/>
              <a:t>37</a:t>
            </a:fld>
            <a:endParaRPr lang="en-US" smtClean="0">
              <a:latin typeface="Arial" pitchFamily="34" charset="0"/>
            </a:endParaRPr>
          </a:p>
        </p:txBody>
      </p:sp>
      <p:sp>
        <p:nvSpPr>
          <p:cNvPr id="25603"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5604" name="Notes Placeholder 2"/>
          <p:cNvSpPr>
            <a:spLocks noGrp="1"/>
          </p:cNvSpPr>
          <p:nvPr>
            <p:ph type="body" idx="1"/>
          </p:nvPr>
        </p:nvSpPr>
        <p:spPr bwMode="auto">
          <a:solidFill>
            <a:srgbClr val="FFFFFF"/>
          </a:solidFill>
          <a:ln>
            <a:solidFill>
              <a:srgbClr val="000000"/>
            </a:solidFill>
            <a:miter lim="800000"/>
            <a:headEnd/>
            <a:tailEnd/>
          </a:ln>
        </p:spPr>
        <p:txBody>
          <a:bodyPr wrap="square" lIns="91430" tIns="45715" rIns="91430" bIns="45715" numCol="1" anchor="t" anchorCtr="0" compatLnSpc="1">
            <a:prstTxWarp prst="textNoShape">
              <a:avLst/>
            </a:prstTxWarp>
          </a:bodyPr>
          <a:lstStyle/>
          <a:p>
            <a:pPr>
              <a:spcBef>
                <a:spcPct val="0"/>
              </a:spcBef>
            </a:pPr>
            <a:endParaRPr lang="en-US" smtClean="0">
              <a:latin typeface="Times"/>
            </a:endParaRPr>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a:fld id="{27363431-99A9-4BF2-A061-13E8C24A77CA}"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4E271E-5E70-49FE-BDF9-74508EB88B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D2058-58DB-476D-9DE4-C2E7EEF8F3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8C84A-3FDC-4BE5-B4A6-384E2BD8B7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E8B7E-B0DD-435B-8C34-D0006C05BB7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90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5331C-A8BD-46E5-8FB5-A4F0B42E0D5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98B43-21B9-427A-BC87-88E9DCAAB3B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BD313-1D45-4299-915C-9A2E7B72290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54998-F3A8-4399-B979-A52BB62FA3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7CD4B-1862-4E3C-95F1-24724DA59C6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F2DC3D-572B-46DC-9F4D-21F07F2C164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3143CD-9D5F-465F-A0D3-29217C79AA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B3720F-EEF7-40E0-9220-F1021BEE68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A53B43-CDBF-4F52-8775-2685AB6281A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AA334-E4A1-4F50-AFB8-CE0CC011A65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C92ED-1C5F-47A5-A8C6-0D55F1A6441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B8525-0E09-4FDB-B115-CBD5B87DB8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B87BB6-B4B3-4991-870C-BCDABBC44D8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F035A-2290-4240-A6D1-30A25556D48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p:txBody>
          <a:bodyPr/>
          <a:lstStyle>
            <a:lvl1pPr>
              <a:defRPr>
                <a:latin typeface="Times" pitchFamily="18" charset="0"/>
                <a:ea typeface="ＭＳ Ｐゴシック" pitchFamily="1" charset="-128"/>
                <a:cs typeface="+mn-cs"/>
              </a:defRPr>
            </a:lvl1pPr>
          </a:lstStyle>
          <a:p>
            <a:pPr>
              <a:defRPr/>
            </a:pPr>
            <a:endParaRPr lang="en-US"/>
          </a:p>
        </p:txBody>
      </p:sp>
      <p:sp>
        <p:nvSpPr>
          <p:cNvPr id="7" name="Footer Placeholder 6"/>
          <p:cNvSpPr>
            <a:spLocks noGrp="1" noChangeArrowheads="1"/>
          </p:cNvSpPr>
          <p:nvPr>
            <p:ph type="ftr" sz="quarter" idx="11"/>
          </p:nvPr>
        </p:nvSpPr>
        <p:spPr/>
        <p:txBody>
          <a:bodyPr/>
          <a:lstStyle>
            <a:lvl1pPr>
              <a:defRPr>
                <a:latin typeface="Times" pitchFamily="18" charset="0"/>
                <a:ea typeface="ＭＳ Ｐゴシック" pitchFamily="1" charset="-128"/>
                <a:cs typeface="+mn-cs"/>
              </a:defRPr>
            </a:lvl1pPr>
          </a:lstStyle>
          <a:p>
            <a:pPr>
              <a:defRPr/>
            </a:pPr>
            <a:endParaRPr lang="en-US"/>
          </a:p>
        </p:txBody>
      </p:sp>
      <p:sp>
        <p:nvSpPr>
          <p:cNvPr id="8" name="Slide Number Placeholder 7"/>
          <p:cNvSpPr>
            <a:spLocks noGrp="1" noChangeArrowheads="1"/>
          </p:cNvSpPr>
          <p:nvPr>
            <p:ph type="sldNum" sz="quarter" idx="12"/>
          </p:nvPr>
        </p:nvSpPr>
        <p:spPr/>
        <p:txBody>
          <a:bodyPr/>
          <a:lstStyle>
            <a:lvl1pPr>
              <a:defRPr>
                <a:latin typeface="Times" pitchFamily="18" charset="0"/>
                <a:ea typeface="ＭＳ Ｐゴシック" pitchFamily="1" charset="-128"/>
                <a:cs typeface="+mn-cs"/>
              </a:defRPr>
            </a:lvl1pPr>
          </a:lstStyle>
          <a:p>
            <a:pPr>
              <a:defRPr/>
            </a:pPr>
            <a:fld id="{77A0B638-D7BF-4D99-AB10-37545084EDB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F6211-95C2-4ACB-9691-4297D09860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8EBE42-4069-4B6A-827D-E9DA0A80B0C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884A53-355B-4C2D-A5E4-6D466AE84E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055776-ECB2-47C5-86CE-A8777E2705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8BAF1-DA4D-4644-AE89-63E542ABF4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7D7C0-ECB1-46D3-A36F-5BAA94D0B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8A833F7-F4B5-4AB9-A610-D1F2D3A23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9219"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5FBFB32-77E9-44E1-9840-D0B60A60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2" r:id="rId13"/>
    <p:sldLayoutId id="214748410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web.mit.edu/eicc/" TargetMode="External"/><Relationship Id="rId2" Type="http://schemas.openxmlformats.org/officeDocument/2006/relationships/image" Target="../media/image40.jpeg"/><Relationship Id="rId1" Type="http://schemas.openxmlformats.org/officeDocument/2006/relationships/slideLayout" Target="../slideLayouts/slideLayout24.xml"/><Relationship Id="rId4" Type="http://schemas.openxmlformats.org/officeDocument/2006/relationships/hyperlink" Target="http://eic.jlab.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
          <p:cNvSpPr>
            <a:spLocks noChangeArrowheads="1"/>
          </p:cNvSpPr>
          <p:nvPr/>
        </p:nvSpPr>
        <p:spPr bwMode="auto">
          <a:xfrm>
            <a:off x="381000" y="1295400"/>
            <a:ext cx="8382000" cy="762000"/>
          </a:xfrm>
          <a:prstGeom prst="rect">
            <a:avLst/>
          </a:prstGeom>
          <a:noFill/>
          <a:ln w="9525">
            <a:noFill/>
            <a:miter lim="800000"/>
            <a:headEnd/>
            <a:tailEnd/>
          </a:ln>
        </p:spPr>
        <p:txBody>
          <a:bodyPr anchor="ctr"/>
          <a:lstStyle/>
          <a:p>
            <a:pPr algn="ctr"/>
            <a:r>
              <a:rPr lang="en-US" sz="3200" b="1" dirty="0">
                <a:solidFill>
                  <a:srgbClr val="FF0000"/>
                </a:solidFill>
              </a:rPr>
              <a:t>Exploring the Next Frontier in QCD: The Electron-Ion Collider</a:t>
            </a:r>
          </a:p>
        </p:txBody>
      </p:sp>
      <p:sp>
        <p:nvSpPr>
          <p:cNvPr id="15364" name="Text Box 12"/>
          <p:cNvSpPr txBox="1">
            <a:spLocks noChangeArrowheads="1"/>
          </p:cNvSpPr>
          <p:nvPr/>
        </p:nvSpPr>
        <p:spPr bwMode="auto">
          <a:xfrm>
            <a:off x="304800" y="2293203"/>
            <a:ext cx="8534400" cy="830997"/>
          </a:xfrm>
          <a:prstGeom prst="rect">
            <a:avLst/>
          </a:prstGeom>
          <a:noFill/>
          <a:ln w="9525">
            <a:noFill/>
            <a:miter lim="800000"/>
            <a:headEnd/>
            <a:tailEnd/>
          </a:ln>
        </p:spPr>
        <p:txBody>
          <a:bodyPr wrap="square">
            <a:spAutoFit/>
          </a:bodyPr>
          <a:lstStyle/>
          <a:p>
            <a:pPr algn="ctr"/>
            <a:r>
              <a:rPr lang="en-US" sz="1600" i="1" dirty="0"/>
              <a:t>Rolf </a:t>
            </a:r>
            <a:r>
              <a:rPr lang="en-US" sz="1600" i="1" dirty="0" err="1" smtClean="0"/>
              <a:t>Ent</a:t>
            </a:r>
            <a:endParaRPr lang="en-US" sz="1600" i="1" dirty="0" smtClean="0"/>
          </a:p>
          <a:p>
            <a:pPr algn="ctr"/>
            <a:r>
              <a:rPr lang="en-US" sz="1600" i="1" dirty="0" err="1" smtClean="0"/>
              <a:t>GaryFest</a:t>
            </a:r>
            <a:r>
              <a:rPr lang="en-US" sz="1600" i="1" dirty="0" smtClean="0"/>
              <a:t> </a:t>
            </a:r>
            <a:r>
              <a:rPr lang="en-US" sz="1600" i="1" dirty="0" smtClean="0"/>
              <a:t> aka Transverse </a:t>
            </a:r>
            <a:r>
              <a:rPr lang="en-US" sz="1600" i="1" dirty="0" smtClean="0"/>
              <a:t>Spin Phenomena and Their Impact on QCD Workshop, Jefferson Lab, 10/29/2010</a:t>
            </a:r>
            <a:endParaRPr lang="en-US" sz="1600" i="1" dirty="0"/>
          </a:p>
        </p:txBody>
      </p:sp>
      <p:sp>
        <p:nvSpPr>
          <p:cNvPr id="7" name="Text Box 4"/>
          <p:cNvSpPr txBox="1">
            <a:spLocks noChangeArrowheads="1"/>
          </p:cNvSpPr>
          <p:nvPr/>
        </p:nvSpPr>
        <p:spPr bwMode="auto">
          <a:xfrm>
            <a:off x="609600" y="3060680"/>
            <a:ext cx="8077200" cy="3416320"/>
          </a:xfrm>
          <a:prstGeom prst="rect">
            <a:avLst/>
          </a:prstGeom>
          <a:noFill/>
          <a:ln w="9525">
            <a:noFill/>
            <a:miter lim="800000"/>
            <a:headEnd/>
            <a:tailEnd/>
          </a:ln>
        </p:spPr>
        <p:txBody>
          <a:bodyPr>
            <a:spAutoFit/>
          </a:bodyPr>
          <a:lstStyle/>
          <a:p>
            <a:pPr>
              <a:defRPr/>
            </a:pPr>
            <a:endParaRPr lang="en-US" sz="2400" dirty="0"/>
          </a:p>
          <a:p>
            <a:pPr>
              <a:buFontTx/>
              <a:buChar char="•"/>
              <a:defRPr/>
            </a:pPr>
            <a:r>
              <a:rPr lang="en-US" sz="2400" dirty="0"/>
              <a:t> The Electron-Ion Collider</a:t>
            </a:r>
          </a:p>
          <a:p>
            <a:pPr lvl="1">
              <a:defRPr/>
            </a:pPr>
            <a:r>
              <a:rPr lang="en-US" sz="2400" dirty="0"/>
              <a:t>	- The EIC project</a:t>
            </a:r>
          </a:p>
          <a:p>
            <a:pPr lvl="1">
              <a:defRPr/>
            </a:pPr>
            <a:r>
              <a:rPr lang="en-US" sz="2400" dirty="0"/>
              <a:t>	- The EIC science</a:t>
            </a:r>
          </a:p>
          <a:p>
            <a:pPr>
              <a:defRPr/>
            </a:pPr>
            <a:endParaRPr lang="en-US" sz="2400" dirty="0" smtClean="0"/>
          </a:p>
          <a:p>
            <a:pPr>
              <a:buFont typeface="Arial" pitchFamily="34" charset="0"/>
              <a:buChar char="•"/>
              <a:defRPr/>
            </a:pPr>
            <a:r>
              <a:rPr lang="en-US" sz="2400" dirty="0" smtClean="0"/>
              <a:t> EIC Roadmap</a:t>
            </a:r>
          </a:p>
          <a:p>
            <a:pPr>
              <a:defRPr/>
            </a:pPr>
            <a:endParaRPr lang="en-US" sz="2400" dirty="0"/>
          </a:p>
          <a:p>
            <a:pPr>
              <a:buFontTx/>
              <a:buChar char="•"/>
              <a:defRPr/>
            </a:pPr>
            <a:r>
              <a:rPr lang="en-US" sz="2400" dirty="0"/>
              <a:t> Conclusions</a:t>
            </a:r>
          </a:p>
          <a:p>
            <a:pPr lvl="8">
              <a:buFontTx/>
              <a:buChar char="•"/>
              <a:defRPr/>
            </a:pPr>
            <a:endParaRPr lang="en-US" sz="2400" dirty="0"/>
          </a:p>
        </p:txBody>
      </p:sp>
      <p:pic>
        <p:nvPicPr>
          <p:cNvPr id="15369" name="Picture 3" descr="EIClogo.png"/>
          <p:cNvPicPr>
            <a:picLocks noChangeAspect="1"/>
          </p:cNvPicPr>
          <p:nvPr/>
        </p:nvPicPr>
        <p:blipFill>
          <a:blip r:embed="rId2" cstate="print"/>
          <a:srcRect/>
          <a:stretch>
            <a:fillRect/>
          </a:stretch>
        </p:blipFill>
        <p:spPr bwMode="auto">
          <a:xfrm>
            <a:off x="6326188" y="3929062"/>
            <a:ext cx="1751012" cy="1709738"/>
          </a:xfrm>
          <a:prstGeom prst="rect">
            <a:avLst/>
          </a:prstGeom>
          <a:noFill/>
          <a:ln w="9525">
            <a:noFill/>
            <a:miter lim="800000"/>
            <a:headEnd/>
            <a:tailEnd/>
          </a:ln>
        </p:spPr>
      </p:pic>
      <p:sp>
        <p:nvSpPr>
          <p:cNvPr id="6" name="TextBox 5"/>
          <p:cNvSpPr txBox="1"/>
          <p:nvPr/>
        </p:nvSpPr>
        <p:spPr>
          <a:xfrm>
            <a:off x="3352800" y="76200"/>
            <a:ext cx="2614818" cy="1015663"/>
          </a:xfrm>
          <a:prstGeom prst="rect">
            <a:avLst/>
          </a:prstGeom>
          <a:noFill/>
        </p:spPr>
        <p:txBody>
          <a:bodyPr wrap="none" rtlCol="0">
            <a:spAutoFit/>
          </a:bodyPr>
          <a:lstStyle/>
          <a:p>
            <a:r>
              <a:rPr lang="en-US" sz="6000" b="1" dirty="0" smtClean="0">
                <a:solidFill>
                  <a:srgbClr val="0000FF"/>
                </a:solidFill>
              </a:rPr>
              <a:t>Future</a:t>
            </a:r>
            <a:endParaRPr lang="en-US" sz="6000" b="1"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4648200" y="3810000"/>
            <a:ext cx="4419600" cy="2590800"/>
            <a:chOff x="4572000" y="3733800"/>
            <a:chExt cx="4419600" cy="2590800"/>
          </a:xfrm>
        </p:grpSpPr>
        <p:pic>
          <p:nvPicPr>
            <p:cNvPr id="37892" name="Picture 7" descr="pdfint.jpg"/>
            <p:cNvPicPr>
              <a:picLocks noChangeAspect="1"/>
            </p:cNvPicPr>
            <p:nvPr/>
          </p:nvPicPr>
          <p:blipFill>
            <a:blip r:embed="rId2" cstate="print"/>
            <a:srcRect/>
            <a:stretch>
              <a:fillRect/>
            </a:stretch>
          </p:blipFill>
          <p:spPr bwMode="auto">
            <a:xfrm>
              <a:off x="4572000" y="3733800"/>
              <a:ext cx="4146550" cy="2505075"/>
            </a:xfrm>
            <a:prstGeom prst="rect">
              <a:avLst/>
            </a:prstGeom>
            <a:noFill/>
            <a:ln w="9525">
              <a:noFill/>
              <a:miter lim="800000"/>
              <a:headEnd/>
              <a:tailEnd/>
            </a:ln>
          </p:spPr>
        </p:pic>
        <p:sp>
          <p:nvSpPr>
            <p:cNvPr id="11" name="TextBox 10"/>
            <p:cNvSpPr txBox="1"/>
            <p:nvPr/>
          </p:nvSpPr>
          <p:spPr>
            <a:xfrm>
              <a:off x="4702175" y="3813175"/>
              <a:ext cx="1455737" cy="523875"/>
            </a:xfrm>
            <a:prstGeom prst="rect">
              <a:avLst/>
            </a:prstGeom>
            <a:solidFill>
              <a:schemeClr val="bg1"/>
            </a:solidFill>
          </p:spPr>
          <p:txBody>
            <a:bodyPr>
              <a:spAutoFit/>
            </a:bodyPr>
            <a:lstStyle/>
            <a:p>
              <a:pPr>
                <a:defRPr/>
              </a:pPr>
              <a:r>
                <a:rPr lang="en-US" sz="1400" dirty="0">
                  <a:solidFill>
                    <a:srgbClr val="F80ECB"/>
                  </a:solidFill>
                  <a:latin typeface="+mn-lt"/>
                  <a:ea typeface="ＭＳ Ｐゴシック"/>
                  <a:cs typeface="ＭＳ Ｐゴシック"/>
                </a:rPr>
                <a:t>longitudinal momentum</a:t>
              </a:r>
            </a:p>
          </p:txBody>
        </p:sp>
        <p:sp>
          <p:nvSpPr>
            <p:cNvPr id="12" name="TextBox 11"/>
            <p:cNvSpPr txBox="1"/>
            <p:nvPr/>
          </p:nvSpPr>
          <p:spPr>
            <a:xfrm>
              <a:off x="7037386" y="6016823"/>
              <a:ext cx="1954214" cy="307777"/>
            </a:xfrm>
            <a:prstGeom prst="rect">
              <a:avLst/>
            </a:prstGeom>
            <a:solidFill>
              <a:schemeClr val="bg1"/>
            </a:solidFill>
          </p:spPr>
          <p:txBody>
            <a:bodyPr wrap="square">
              <a:spAutoFit/>
            </a:bodyPr>
            <a:lstStyle/>
            <a:p>
              <a:pPr>
                <a:defRPr/>
              </a:pPr>
              <a:r>
                <a:rPr lang="en-US" sz="1400" dirty="0">
                  <a:solidFill>
                    <a:srgbClr val="F80ECB"/>
                  </a:solidFill>
                  <a:latin typeface="+mn-lt"/>
                  <a:ea typeface="ＭＳ Ｐゴシック"/>
                  <a:cs typeface="ＭＳ Ｐゴシック"/>
                </a:rPr>
                <a:t>transverse distribution</a:t>
              </a:r>
            </a:p>
          </p:txBody>
        </p:sp>
        <p:sp>
          <p:nvSpPr>
            <p:cNvPr id="13" name="TextBox 12"/>
            <p:cNvSpPr txBox="1"/>
            <p:nvPr/>
          </p:nvSpPr>
          <p:spPr>
            <a:xfrm>
              <a:off x="7597775" y="4467225"/>
              <a:ext cx="742950" cy="522287"/>
            </a:xfrm>
            <a:prstGeom prst="rect">
              <a:avLst/>
            </a:prstGeom>
            <a:solidFill>
              <a:schemeClr val="bg1"/>
            </a:solidFill>
          </p:spPr>
          <p:txBody>
            <a:bodyPr>
              <a:spAutoFit/>
            </a:bodyPr>
            <a:lstStyle/>
            <a:p>
              <a:pPr>
                <a:defRPr/>
              </a:pPr>
              <a:r>
                <a:rPr lang="en-US" sz="1400" dirty="0">
                  <a:solidFill>
                    <a:srgbClr val="F80ECB"/>
                  </a:solidFill>
                  <a:latin typeface="+mn-lt"/>
                  <a:ea typeface="ＭＳ Ｐゴシック"/>
                  <a:cs typeface="ＭＳ Ｐゴシック"/>
                </a:rPr>
                <a:t>orbital motion</a:t>
              </a:r>
            </a:p>
          </p:txBody>
        </p:sp>
        <p:sp>
          <p:nvSpPr>
            <p:cNvPr id="17" name="TextBox 16"/>
            <p:cNvSpPr txBox="1"/>
            <p:nvPr/>
          </p:nvSpPr>
          <p:spPr>
            <a:xfrm>
              <a:off x="7781925" y="5011737"/>
              <a:ext cx="1063625" cy="738664"/>
            </a:xfrm>
            <a:prstGeom prst="rect">
              <a:avLst/>
            </a:prstGeom>
            <a:solidFill>
              <a:schemeClr val="bg1"/>
            </a:solidFill>
          </p:spPr>
          <p:txBody>
            <a:bodyPr>
              <a:spAutoFit/>
            </a:bodyPr>
            <a:lstStyle/>
            <a:p>
              <a:pPr algn="r">
                <a:defRPr/>
              </a:pPr>
              <a:r>
                <a:rPr lang="en-US" sz="1400" dirty="0">
                  <a:solidFill>
                    <a:srgbClr val="F80ECB"/>
                  </a:solidFill>
                  <a:latin typeface="+mn-lt"/>
                  <a:ea typeface="ＭＳ Ｐゴシック"/>
                  <a:cs typeface="ＭＳ Ｐゴシック"/>
                </a:rPr>
                <a:t>quark to </a:t>
              </a:r>
              <a:r>
                <a:rPr lang="en-US" sz="1400" dirty="0" err="1">
                  <a:solidFill>
                    <a:srgbClr val="F80ECB"/>
                  </a:solidFill>
                  <a:latin typeface="+mn-lt"/>
                  <a:ea typeface="ＭＳ Ｐゴシック"/>
                  <a:cs typeface="ＭＳ Ｐゴシック"/>
                </a:rPr>
                <a:t>hadron</a:t>
              </a:r>
              <a:r>
                <a:rPr lang="en-US" sz="1400" dirty="0">
                  <a:solidFill>
                    <a:srgbClr val="F80ECB"/>
                  </a:solidFill>
                  <a:latin typeface="+mn-lt"/>
                  <a:ea typeface="ＭＳ Ｐゴシック"/>
                  <a:cs typeface="ＭＳ Ｐゴシック"/>
                </a:rPr>
                <a:t> conversion</a:t>
              </a:r>
            </a:p>
          </p:txBody>
        </p:sp>
        <p:cxnSp>
          <p:nvCxnSpPr>
            <p:cNvPr id="37900" name="Straight Arrow Connector 17"/>
            <p:cNvCxnSpPr>
              <a:cxnSpLocks noChangeShapeType="1"/>
            </p:cNvCxnSpPr>
            <p:nvPr/>
          </p:nvCxnSpPr>
          <p:spPr bwMode="auto">
            <a:xfrm rot="5400000" flipH="1" flipV="1">
              <a:off x="8425656" y="4777581"/>
              <a:ext cx="263525" cy="128587"/>
            </a:xfrm>
            <a:prstGeom prst="straightConnector1">
              <a:avLst/>
            </a:prstGeom>
            <a:noFill/>
            <a:ln w="9525" algn="ctr">
              <a:solidFill>
                <a:schemeClr val="tx1"/>
              </a:solidFill>
              <a:round/>
              <a:headEnd/>
              <a:tailEnd type="arrow" w="med" len="med"/>
            </a:ln>
          </p:spPr>
        </p:cxnSp>
        <p:sp>
          <p:nvSpPr>
            <p:cNvPr id="20" name="TextBox 19"/>
            <p:cNvSpPr txBox="1"/>
            <p:nvPr/>
          </p:nvSpPr>
          <p:spPr>
            <a:xfrm>
              <a:off x="4572000" y="5801380"/>
              <a:ext cx="1828800" cy="523220"/>
            </a:xfrm>
            <a:prstGeom prst="rect">
              <a:avLst/>
            </a:prstGeom>
            <a:solidFill>
              <a:schemeClr val="bg1"/>
            </a:solidFill>
          </p:spPr>
          <p:txBody>
            <a:bodyPr wrap="square">
              <a:spAutoFit/>
            </a:bodyPr>
            <a:lstStyle/>
            <a:p>
              <a:pPr algn="ctr">
                <a:defRPr/>
              </a:pPr>
              <a:r>
                <a:rPr lang="en-US" sz="1400" dirty="0" smtClean="0">
                  <a:solidFill>
                    <a:srgbClr val="F80ECB"/>
                  </a:solidFill>
                  <a:latin typeface="+mn-lt"/>
                  <a:ea typeface="ＭＳ Ｐゴシック"/>
                  <a:cs typeface="ＭＳ Ｐゴシック"/>
                </a:rPr>
                <a:t>Dynamical structure! </a:t>
              </a:r>
            </a:p>
            <a:p>
              <a:pPr algn="ctr">
                <a:defRPr/>
              </a:pPr>
              <a:r>
                <a:rPr lang="en-US" sz="1400" dirty="0" smtClean="0">
                  <a:solidFill>
                    <a:srgbClr val="F80ECB"/>
                  </a:solidFill>
                  <a:latin typeface="+mn-lt"/>
                  <a:ea typeface="ＭＳ Ｐゴシック"/>
                  <a:cs typeface="ＭＳ Ｐゴシック"/>
                </a:rPr>
                <a:t>Gluon saturation?</a:t>
              </a:r>
              <a:endParaRPr lang="en-US" sz="1400" dirty="0">
                <a:solidFill>
                  <a:srgbClr val="F80ECB"/>
                </a:solidFill>
                <a:latin typeface="+mn-lt"/>
                <a:ea typeface="ＭＳ Ｐゴシック"/>
                <a:cs typeface="ＭＳ Ｐゴシック"/>
              </a:endParaRPr>
            </a:p>
          </p:txBody>
        </p:sp>
      </p:grpSp>
      <p:sp>
        <p:nvSpPr>
          <p:cNvPr id="19" name="TextBox 18"/>
          <p:cNvSpPr txBox="1"/>
          <p:nvPr/>
        </p:nvSpPr>
        <p:spPr>
          <a:xfrm>
            <a:off x="76199" y="762000"/>
            <a:ext cx="8763001" cy="6032421"/>
          </a:xfrm>
          <a:prstGeom prst="rect">
            <a:avLst/>
          </a:prstGeom>
          <a:noFill/>
        </p:spPr>
        <p:txBody>
          <a:bodyPr wrap="square" rtlCol="0">
            <a:spAutoFit/>
          </a:bodyPr>
          <a:lstStyle/>
          <a:p>
            <a:pPr>
              <a:buFont typeface="Arial" pitchFamily="34" charset="0"/>
              <a:buChar char="•"/>
            </a:pPr>
            <a:r>
              <a:rPr lang="en-US" dirty="0" smtClean="0">
                <a:latin typeface="+mn-lt"/>
              </a:rPr>
              <a:t> </a:t>
            </a:r>
            <a:r>
              <a:rPr lang="en-US" dirty="0" smtClean="0">
                <a:ea typeface="ＭＳ Ｐゴシック" pitchFamily="-107" charset="-128"/>
                <a:cs typeface="Arial" charset="0"/>
              </a:rPr>
              <a:t>Obtain detailed differential </a:t>
            </a:r>
            <a:r>
              <a:rPr lang="en-US" b="1" dirty="0" smtClean="0">
                <a:solidFill>
                  <a:srgbClr val="FF0000"/>
                </a:solidFill>
                <a:ea typeface="ＭＳ Ｐゴシック" pitchFamily="-107" charset="-128"/>
                <a:cs typeface="Arial" charset="0"/>
              </a:rPr>
              <a:t>transverse quark and gluon images</a:t>
            </a:r>
            <a:r>
              <a:rPr lang="en-US" dirty="0" smtClean="0">
                <a:ea typeface="ＭＳ Ｐゴシック" pitchFamily="-107" charset="-128"/>
                <a:cs typeface="Arial" charset="0"/>
              </a:rPr>
              <a:t> </a:t>
            </a:r>
          </a:p>
          <a:p>
            <a:r>
              <a:rPr lang="en-US" dirty="0" smtClean="0">
                <a:ea typeface="ＭＳ Ｐゴシック" pitchFamily="-107" charset="-128"/>
                <a:cs typeface="Arial" charset="0"/>
              </a:rPr>
              <a:t>	(derived directly from the t dependence with good t resolution!) </a:t>
            </a:r>
          </a:p>
          <a:p>
            <a:pPr lvl="2">
              <a:buFontTx/>
              <a:buChar char="-"/>
            </a:pPr>
            <a:r>
              <a:rPr lang="en-US" dirty="0" smtClean="0">
                <a:ea typeface="ＭＳ Ｐゴシック"/>
                <a:cs typeface="ＭＳ Ｐゴシック"/>
              </a:rPr>
              <a:t> Gluon size from </a:t>
            </a:r>
            <a:r>
              <a:rPr lang="en-US" sz="2000" dirty="0" smtClean="0">
                <a:ea typeface="ＭＳ Ｐゴシック"/>
                <a:cs typeface="ＭＳ Ｐゴシック"/>
              </a:rPr>
              <a:t>J/</a:t>
            </a:r>
            <a:r>
              <a:rPr lang="en-US" sz="2000" dirty="0" smtClean="0">
                <a:latin typeface="Symbol" pitchFamily="18" charset="2"/>
                <a:ea typeface="ＭＳ Ｐゴシック"/>
                <a:cs typeface="ＭＳ Ｐゴシック"/>
              </a:rPr>
              <a:t>Y</a:t>
            </a:r>
            <a:r>
              <a:rPr lang="en-US" dirty="0" smtClean="0">
                <a:ea typeface="ＭＳ Ｐゴシック"/>
                <a:cs typeface="ＭＳ Ｐゴシック"/>
              </a:rPr>
              <a:t> and </a:t>
            </a:r>
            <a:r>
              <a:rPr lang="en-US" sz="2000" dirty="0" smtClean="0">
                <a:latin typeface="Symbol" pitchFamily="18" charset="2"/>
                <a:ea typeface="ＭＳ Ｐゴシック"/>
                <a:cs typeface="ＭＳ Ｐゴシック"/>
              </a:rPr>
              <a:t>f</a:t>
            </a:r>
            <a:r>
              <a:rPr lang="en-US" dirty="0" smtClean="0">
                <a:ea typeface="ＭＳ Ｐゴシック"/>
                <a:cs typeface="ＭＳ Ｐゴシック"/>
              </a:rPr>
              <a:t> </a:t>
            </a:r>
            <a:r>
              <a:rPr lang="en-US" dirty="0" err="1" smtClean="0">
                <a:ea typeface="ＭＳ Ｐゴシック"/>
                <a:cs typeface="ＭＳ Ｐゴシック"/>
              </a:rPr>
              <a:t>electroproduction</a:t>
            </a:r>
            <a:endParaRPr lang="en-US" dirty="0" smtClean="0">
              <a:ea typeface="ＭＳ Ｐゴシック"/>
              <a:cs typeface="ＭＳ Ｐゴシック"/>
            </a:endParaRPr>
          </a:p>
          <a:p>
            <a:pPr lvl="2">
              <a:buFontTx/>
              <a:buChar char="-"/>
            </a:pPr>
            <a:r>
              <a:rPr lang="en-US" dirty="0" smtClean="0">
                <a:ea typeface="ＭＳ Ｐゴシック"/>
                <a:cs typeface="ＭＳ Ｐゴシック"/>
              </a:rPr>
              <a:t> </a:t>
            </a:r>
            <a:r>
              <a:rPr lang="en-US" dirty="0" smtClean="0">
                <a:ea typeface="ＭＳ Ｐゴシック" pitchFamily="-107" charset="-128"/>
              </a:rPr>
              <a:t>Singlet quark size from deeply virtual </a:t>
            </a:r>
            <a:r>
              <a:rPr lang="en-US" dirty="0" err="1" smtClean="0">
                <a:ea typeface="ＭＳ Ｐゴシック" pitchFamily="-107" charset="-128"/>
              </a:rPr>
              <a:t>compton</a:t>
            </a:r>
            <a:r>
              <a:rPr lang="en-US" dirty="0" smtClean="0">
                <a:ea typeface="ＭＳ Ｐゴシック" pitchFamily="-107" charset="-128"/>
              </a:rPr>
              <a:t> scattering (DVCS)</a:t>
            </a:r>
          </a:p>
          <a:p>
            <a:pPr lvl="2">
              <a:buFontTx/>
              <a:buChar char="-"/>
            </a:pPr>
            <a:r>
              <a:rPr lang="en-US" dirty="0" smtClean="0">
                <a:ea typeface="ＭＳ Ｐゴシック" pitchFamily="-107" charset="-128"/>
              </a:rPr>
              <a:t> Strange and non-strange (sea) quark size from</a:t>
            </a:r>
            <a:r>
              <a:rPr lang="en-US" sz="2000" dirty="0" smtClean="0">
                <a:ea typeface="ＭＳ Ｐゴシック" pitchFamily="-107" charset="-128"/>
              </a:rPr>
              <a:t> </a:t>
            </a:r>
            <a:r>
              <a:rPr lang="en-US" sz="2000" dirty="0" smtClean="0">
                <a:latin typeface="Symbol" pitchFamily="18" charset="2"/>
                <a:ea typeface="ＭＳ Ｐゴシック" pitchFamily="-107" charset="-128"/>
              </a:rPr>
              <a:t>p</a:t>
            </a:r>
            <a:r>
              <a:rPr lang="en-US" sz="2000" dirty="0" smtClean="0">
                <a:ea typeface="ＭＳ Ｐゴシック" pitchFamily="-107" charset="-128"/>
              </a:rPr>
              <a:t> </a:t>
            </a:r>
            <a:r>
              <a:rPr lang="en-US" dirty="0" smtClean="0">
                <a:ea typeface="ＭＳ Ｐゴシック" pitchFamily="-107" charset="-128"/>
              </a:rPr>
              <a:t>and K production</a:t>
            </a:r>
          </a:p>
          <a:p>
            <a:pPr>
              <a:buFont typeface="Arial" pitchFamily="34" charset="0"/>
              <a:buChar char="•"/>
            </a:pPr>
            <a:r>
              <a:rPr lang="en-US" dirty="0" smtClean="0">
                <a:ea typeface="ＭＳ Ｐゴシック" pitchFamily="-107" charset="-128"/>
                <a:cs typeface="Arial" charset="0"/>
              </a:rPr>
              <a:t> Determine the </a:t>
            </a:r>
            <a:r>
              <a:rPr lang="en-US" b="1" dirty="0" smtClean="0">
                <a:solidFill>
                  <a:srgbClr val="FF0000"/>
                </a:solidFill>
                <a:ea typeface="ＭＳ Ｐゴシック" pitchFamily="-107" charset="-128"/>
                <a:cs typeface="Arial" charset="0"/>
              </a:rPr>
              <a:t>spin-flavor decomposition of the light-quark sea</a:t>
            </a:r>
          </a:p>
          <a:p>
            <a:pPr>
              <a:buFont typeface="Arial" pitchFamily="34" charset="0"/>
              <a:buChar char="•"/>
            </a:pPr>
            <a:r>
              <a:rPr lang="en-US" dirty="0" smtClean="0">
                <a:ea typeface="ＭＳ Ｐゴシック" pitchFamily="-107" charset="-128"/>
                <a:cs typeface="Arial" charset="0"/>
              </a:rPr>
              <a:t> Constrain</a:t>
            </a:r>
            <a:r>
              <a:rPr lang="en-US" dirty="0" smtClean="0">
                <a:ea typeface="ＭＳ Ｐゴシック" pitchFamily="34" charset="-128"/>
              </a:rPr>
              <a:t> the </a:t>
            </a:r>
            <a:r>
              <a:rPr lang="en-US" b="1" dirty="0" smtClean="0">
                <a:solidFill>
                  <a:srgbClr val="FF0000"/>
                </a:solidFill>
                <a:ea typeface="ＭＳ Ｐゴシック" pitchFamily="34" charset="-128"/>
              </a:rPr>
              <a:t>orbital motions </a:t>
            </a:r>
            <a:r>
              <a:rPr lang="en-US" dirty="0" smtClean="0">
                <a:ea typeface="ＭＳ Ｐゴシック" pitchFamily="34" charset="-128"/>
              </a:rPr>
              <a:t>of quarks &amp; anti-quarks of different flavor </a:t>
            </a:r>
          </a:p>
          <a:p>
            <a:pPr lvl="2"/>
            <a:r>
              <a:rPr lang="en-US" dirty="0" smtClean="0">
                <a:ea typeface="ＭＳ Ｐゴシック" pitchFamily="34" charset="-128"/>
              </a:rPr>
              <a:t>- The difference between </a:t>
            </a:r>
            <a:r>
              <a:rPr lang="en-US" sz="2000" dirty="0" smtClean="0">
                <a:latin typeface="Symbol" pitchFamily="18" charset="2"/>
                <a:ea typeface="ＭＳ Ｐゴシック" pitchFamily="34" charset="-128"/>
              </a:rPr>
              <a:t>p</a:t>
            </a:r>
            <a:r>
              <a:rPr lang="en-US" sz="2000" baseline="30000" dirty="0" smtClean="0">
                <a:ea typeface="ＭＳ Ｐゴシック" pitchFamily="34" charset="-128"/>
              </a:rPr>
              <a:t>+</a:t>
            </a:r>
            <a:r>
              <a:rPr lang="en-US" sz="2000" dirty="0" smtClean="0">
                <a:ea typeface="ＭＳ Ｐゴシック" pitchFamily="34" charset="-128"/>
              </a:rPr>
              <a:t>, </a:t>
            </a:r>
            <a:r>
              <a:rPr lang="en-US" sz="2000" dirty="0" smtClean="0">
                <a:latin typeface="Symbol" pitchFamily="18" charset="2"/>
                <a:ea typeface="ＭＳ Ｐゴシック" pitchFamily="34" charset="-128"/>
              </a:rPr>
              <a:t>p</a:t>
            </a:r>
            <a:r>
              <a:rPr lang="en-US" sz="2000" baseline="30000" dirty="0" smtClean="0">
                <a:ea typeface="ＭＳ Ｐゴシック" pitchFamily="34" charset="-128"/>
              </a:rPr>
              <a:t>–</a:t>
            </a:r>
            <a:r>
              <a:rPr lang="en-US" sz="2000" dirty="0" smtClean="0">
                <a:ea typeface="ＭＳ Ｐゴシック" pitchFamily="34" charset="-128"/>
              </a:rPr>
              <a:t>, </a:t>
            </a:r>
            <a:r>
              <a:rPr lang="en-US" dirty="0" smtClean="0">
                <a:ea typeface="ＭＳ Ｐゴシック" pitchFamily="34" charset="-128"/>
              </a:rPr>
              <a:t>and K</a:t>
            </a:r>
            <a:r>
              <a:rPr lang="en-US" baseline="30000" dirty="0" smtClean="0">
                <a:ea typeface="ＭＳ Ｐゴシック" pitchFamily="34" charset="-128"/>
              </a:rPr>
              <a:t>+</a:t>
            </a:r>
            <a:r>
              <a:rPr lang="en-US" dirty="0" smtClean="0">
                <a:ea typeface="ＭＳ Ｐゴシック" pitchFamily="34" charset="-128"/>
              </a:rPr>
              <a:t> asymmetries reveals the orbits</a:t>
            </a:r>
            <a:endParaRPr lang="en-US" dirty="0" smtClean="0">
              <a:ea typeface="ＭＳ Ｐゴシック" pitchFamily="-107" charset="-128"/>
              <a:cs typeface="Arial" charset="0"/>
            </a:endParaRPr>
          </a:p>
          <a:p>
            <a:pPr>
              <a:buFont typeface="Arial" pitchFamily="34" charset="0"/>
              <a:buChar char="•"/>
            </a:pPr>
            <a:r>
              <a:rPr lang="en-US" dirty="0" smtClean="0">
                <a:latin typeface="+mn-lt"/>
              </a:rPr>
              <a:t> Map both the </a:t>
            </a:r>
            <a:r>
              <a:rPr lang="en-US" b="1" dirty="0" smtClean="0">
                <a:solidFill>
                  <a:srgbClr val="FF0000"/>
                </a:solidFill>
                <a:latin typeface="+mn-lt"/>
              </a:rPr>
              <a:t>gluon momentum distributions of nuclei</a:t>
            </a:r>
            <a:r>
              <a:rPr lang="en-US" dirty="0" smtClean="0">
                <a:latin typeface="+mn-lt"/>
              </a:rPr>
              <a:t> (F</a:t>
            </a:r>
            <a:r>
              <a:rPr lang="en-US" baseline="-25000" dirty="0" smtClean="0">
                <a:latin typeface="+mn-lt"/>
              </a:rPr>
              <a:t>2 </a:t>
            </a:r>
            <a:r>
              <a:rPr lang="en-US" dirty="0" smtClean="0">
                <a:latin typeface="+mn-lt"/>
              </a:rPr>
              <a:t>&amp; F</a:t>
            </a:r>
            <a:r>
              <a:rPr lang="en-US" baseline="-25000" dirty="0" smtClean="0">
                <a:latin typeface="+mn-lt"/>
              </a:rPr>
              <a:t>L</a:t>
            </a:r>
            <a:r>
              <a:rPr lang="en-US" dirty="0" smtClean="0">
                <a:latin typeface="+mn-lt"/>
              </a:rPr>
              <a:t> measurements)</a:t>
            </a:r>
          </a:p>
          <a:p>
            <a:r>
              <a:rPr lang="en-US" dirty="0" smtClean="0">
                <a:latin typeface="+mn-lt"/>
              </a:rPr>
              <a:t>            and the </a:t>
            </a:r>
            <a:r>
              <a:rPr lang="en-US" b="1" dirty="0" smtClean="0">
                <a:solidFill>
                  <a:srgbClr val="FF0000"/>
                </a:solidFill>
                <a:latin typeface="+mn-lt"/>
              </a:rPr>
              <a:t>t</a:t>
            </a:r>
            <a:r>
              <a:rPr lang="en-US" b="1" dirty="0" smtClean="0">
                <a:solidFill>
                  <a:srgbClr val="FF0000"/>
                </a:solidFill>
                <a:ea typeface="ＭＳ Ｐゴシック" pitchFamily="-107" charset="-128"/>
              </a:rPr>
              <a:t>ransverse spatial distributions of gluons on nuclei</a:t>
            </a:r>
          </a:p>
          <a:p>
            <a:r>
              <a:rPr lang="en-US" b="1" dirty="0" smtClean="0">
                <a:solidFill>
                  <a:srgbClr val="FF0000"/>
                </a:solidFill>
                <a:ea typeface="ＭＳ Ｐゴシック" pitchFamily="-107" charset="-128"/>
              </a:rPr>
              <a:t>        </a:t>
            </a:r>
            <a:r>
              <a:rPr lang="en-US" dirty="0" smtClean="0">
                <a:ea typeface="ＭＳ Ｐゴシック" pitchFamily="-107" charset="-128"/>
              </a:rPr>
              <a:t>(coherent DVCS &amp; J/</a:t>
            </a:r>
            <a:r>
              <a:rPr lang="en-US" sz="2000" dirty="0" smtClean="0">
                <a:latin typeface="Symbol" pitchFamily="18" charset="2"/>
                <a:ea typeface="ＭＳ Ｐゴシック" pitchFamily="-107" charset="-128"/>
              </a:rPr>
              <a:t>Y</a:t>
            </a:r>
            <a:r>
              <a:rPr lang="en-US" dirty="0" smtClean="0">
                <a:ea typeface="ＭＳ Ｐゴシック" pitchFamily="-107" charset="-128"/>
              </a:rPr>
              <a:t> production).</a:t>
            </a:r>
          </a:p>
          <a:p>
            <a:pPr>
              <a:buFont typeface="Arial" pitchFamily="34" charset="0"/>
              <a:buChar char="•"/>
            </a:pPr>
            <a:r>
              <a:rPr lang="en-US" dirty="0" smtClean="0">
                <a:latin typeface="+mn-lt"/>
                <a:ea typeface="ＭＳ Ｐゴシック" pitchFamily="-107" charset="-128"/>
              </a:rPr>
              <a:t> </a:t>
            </a:r>
            <a:r>
              <a:rPr lang="en-US" dirty="0" smtClean="0"/>
              <a:t>At high gluon density, the recombination</a:t>
            </a:r>
          </a:p>
          <a:p>
            <a:r>
              <a:rPr lang="en-US" dirty="0" smtClean="0"/>
              <a:t>  of gluons should compete with gluon </a:t>
            </a:r>
          </a:p>
          <a:p>
            <a:r>
              <a:rPr lang="en-US" dirty="0" smtClean="0"/>
              <a:t>  splitting, </a:t>
            </a:r>
            <a:r>
              <a:rPr lang="en-US" dirty="0" smtClean="0">
                <a:sym typeface="Symbol" pitchFamily="18" charset="2"/>
              </a:rPr>
              <a:t>rendering </a:t>
            </a:r>
            <a:r>
              <a:rPr lang="en-US" b="1" dirty="0" smtClean="0">
                <a:solidFill>
                  <a:srgbClr val="FF0000"/>
                </a:solidFill>
                <a:sym typeface="Symbol" pitchFamily="18" charset="2"/>
              </a:rPr>
              <a:t>gluon </a:t>
            </a:r>
            <a:r>
              <a:rPr lang="en-US" b="1" dirty="0" smtClean="0">
                <a:solidFill>
                  <a:srgbClr val="FF0000"/>
                </a:solidFill>
              </a:rPr>
              <a:t>saturation</a:t>
            </a:r>
            <a:r>
              <a:rPr lang="en-US" dirty="0" smtClean="0"/>
              <a:t>.</a:t>
            </a:r>
          </a:p>
          <a:p>
            <a:r>
              <a:rPr lang="en-US" dirty="0" smtClean="0"/>
              <a:t>  Can we reach </a:t>
            </a:r>
            <a:r>
              <a:rPr lang="en-US" dirty="0" smtClean="0">
                <a:latin typeface="+mn-lt"/>
              </a:rPr>
              <a:t>such state of saturation?</a:t>
            </a:r>
          </a:p>
          <a:p>
            <a:pPr>
              <a:buFont typeface="Arial" pitchFamily="34" charset="0"/>
              <a:buChar char="•"/>
            </a:pPr>
            <a:r>
              <a:rPr lang="en-US" dirty="0" smtClean="0">
                <a:latin typeface="+mn-lt"/>
              </a:rPr>
              <a:t> </a:t>
            </a:r>
            <a:r>
              <a:rPr lang="en-US" dirty="0" smtClean="0"/>
              <a:t>Explore </a:t>
            </a:r>
            <a:r>
              <a:rPr lang="en-US" dirty="0"/>
              <a:t>the interaction of color </a:t>
            </a:r>
            <a:r>
              <a:rPr lang="en-US" dirty="0" smtClean="0"/>
              <a:t>charges</a:t>
            </a:r>
          </a:p>
          <a:p>
            <a:r>
              <a:rPr lang="en-US" dirty="0"/>
              <a:t> </a:t>
            </a:r>
            <a:r>
              <a:rPr lang="en-US" dirty="0" smtClean="0"/>
              <a:t> </a:t>
            </a:r>
            <a:r>
              <a:rPr lang="en-US" dirty="0"/>
              <a:t>with matter</a:t>
            </a:r>
            <a:r>
              <a:rPr lang="en-US" dirty="0" smtClean="0">
                <a:ea typeface="ＭＳ Ｐゴシック"/>
                <a:cs typeface="ＭＳ Ｐゴシック"/>
              </a:rPr>
              <a:t> </a:t>
            </a:r>
            <a:r>
              <a:rPr lang="en-US" dirty="0" smtClean="0"/>
              <a:t>and understand the</a:t>
            </a:r>
          </a:p>
          <a:p>
            <a:r>
              <a:rPr lang="en-US" dirty="0"/>
              <a:t> </a:t>
            </a:r>
            <a:r>
              <a:rPr lang="en-US" dirty="0" smtClean="0"/>
              <a:t> </a:t>
            </a:r>
            <a:r>
              <a:rPr lang="en-US" b="1" dirty="0" smtClean="0">
                <a:solidFill>
                  <a:srgbClr val="FF0000"/>
                </a:solidFill>
              </a:rPr>
              <a:t>conversion of </a:t>
            </a:r>
            <a:r>
              <a:rPr lang="en-US" b="1" dirty="0">
                <a:solidFill>
                  <a:srgbClr val="FF0000"/>
                </a:solidFill>
              </a:rPr>
              <a:t>quarks and gluons </a:t>
            </a:r>
            <a:r>
              <a:rPr lang="en-US" b="1" dirty="0" smtClean="0">
                <a:solidFill>
                  <a:srgbClr val="FF0000"/>
                </a:solidFill>
              </a:rPr>
              <a:t>to</a:t>
            </a:r>
          </a:p>
          <a:p>
            <a:r>
              <a:rPr lang="en-US" b="1" dirty="0">
                <a:solidFill>
                  <a:srgbClr val="FF0000"/>
                </a:solidFill>
              </a:rPr>
              <a:t> </a:t>
            </a:r>
            <a:r>
              <a:rPr lang="en-US" b="1" dirty="0" smtClean="0">
                <a:solidFill>
                  <a:srgbClr val="FF0000"/>
                </a:solidFill>
              </a:rPr>
              <a:t>hadrons </a:t>
            </a:r>
            <a:r>
              <a:rPr lang="en-US" dirty="0" smtClean="0">
                <a:ea typeface="ＭＳ Ｐゴシック"/>
                <a:cs typeface="ＭＳ Ｐゴシック"/>
              </a:rPr>
              <a:t>through fragmentation and</a:t>
            </a:r>
          </a:p>
          <a:p>
            <a:r>
              <a:rPr lang="en-US" dirty="0">
                <a:ea typeface="ＭＳ Ｐゴシック"/>
                <a:cs typeface="ＭＳ Ｐゴシック"/>
              </a:rPr>
              <a:t> </a:t>
            </a:r>
            <a:r>
              <a:rPr lang="en-US" dirty="0" smtClean="0">
                <a:ea typeface="ＭＳ Ｐゴシック"/>
                <a:cs typeface="ＭＳ Ｐゴシック"/>
              </a:rPr>
              <a:t> breakup.</a:t>
            </a:r>
          </a:p>
          <a:p>
            <a:pPr>
              <a:buFont typeface="Arial" pitchFamily="34" charset="0"/>
              <a:buChar char="•"/>
            </a:pPr>
            <a:endParaRPr lang="en-US" dirty="0" smtClean="0">
              <a:latin typeface="+mn-lt"/>
            </a:endParaRPr>
          </a:p>
        </p:txBody>
      </p:sp>
      <p:sp>
        <p:nvSpPr>
          <p:cNvPr id="3" name="TextBox 2"/>
          <p:cNvSpPr txBox="1">
            <a:spLocks noChangeArrowheads="1"/>
          </p:cNvSpPr>
          <p:nvPr/>
        </p:nvSpPr>
        <p:spPr bwMode="auto">
          <a:xfrm>
            <a:off x="228600" y="57150"/>
            <a:ext cx="8610601" cy="646331"/>
          </a:xfrm>
          <a:prstGeom prst="rect">
            <a:avLst/>
          </a:prstGeom>
          <a:solidFill>
            <a:schemeClr val="accent3"/>
          </a:solidFill>
          <a:ln w="9525">
            <a:noFill/>
            <a:miter lim="800000"/>
            <a:headEnd/>
            <a:tailEnd/>
          </a:ln>
        </p:spPr>
        <p:txBody>
          <a:bodyPr wrap="square">
            <a:spAutoFit/>
          </a:bodyPr>
          <a:lstStyle/>
          <a:p>
            <a:pPr algn="ctr">
              <a:defRPr/>
            </a:pPr>
            <a:r>
              <a:rPr lang="en-US" sz="3600" b="1" dirty="0" smtClean="0">
                <a:solidFill>
                  <a:srgbClr val="FF0000"/>
                </a:solidFill>
                <a:latin typeface="+mn-lt"/>
                <a:ea typeface="ＭＳ Ｐゴシック" pitchFamily="-107" charset="-128"/>
              </a:rPr>
              <a:t>Why a New-Generation</a:t>
            </a:r>
            <a:r>
              <a:rPr lang="en-US" sz="3600" b="1" dirty="0" smtClean="0">
                <a:solidFill>
                  <a:srgbClr val="FF0000"/>
                </a:solidFill>
                <a:latin typeface="+mn-lt"/>
                <a:ea typeface="ＭＳ Ｐゴシック" pitchFamily="-107" charset="-128"/>
                <a:cs typeface="+mn-cs"/>
              </a:rPr>
              <a:t> EIC?</a:t>
            </a:r>
            <a:endParaRPr lang="en-US" sz="3600" b="1" baseline="30000" dirty="0">
              <a:solidFill>
                <a:srgbClr val="FF0000"/>
              </a:solidFill>
              <a:latin typeface="+mn-lt"/>
              <a:ea typeface="ＭＳ Ｐゴシック" pitchFamily="-107"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The Science of an (M)EIC</a:t>
            </a:r>
          </a:p>
        </p:txBody>
      </p:sp>
      <p:cxnSp>
        <p:nvCxnSpPr>
          <p:cNvPr id="50180" name="Straight Connector 6"/>
          <p:cNvCxnSpPr>
            <a:cxnSpLocks noChangeShapeType="1"/>
          </p:cNvCxnSpPr>
          <p:nvPr/>
        </p:nvCxnSpPr>
        <p:spPr bwMode="auto">
          <a:xfrm>
            <a:off x="228600" y="2706688"/>
            <a:ext cx="877888" cy="0"/>
          </a:xfrm>
          <a:prstGeom prst="line">
            <a:avLst/>
          </a:prstGeom>
          <a:noFill/>
          <a:ln w="76200" algn="ctr">
            <a:solidFill>
              <a:srgbClr val="FF0000"/>
            </a:solidFill>
            <a:round/>
            <a:headEnd/>
            <a:tailEnd type="triangle" w="med" len="med"/>
          </a:ln>
        </p:spPr>
      </p:cxnSp>
      <p:sp>
        <p:nvSpPr>
          <p:cNvPr id="5" name="TextBox 2"/>
          <p:cNvSpPr txBox="1">
            <a:spLocks noChangeArrowheads="1"/>
          </p:cNvSpPr>
          <p:nvPr/>
        </p:nvSpPr>
        <p:spPr bwMode="auto">
          <a:xfrm>
            <a:off x="228600" y="2169855"/>
            <a:ext cx="8686800" cy="2554545"/>
          </a:xfrm>
          <a:prstGeom prst="rect">
            <a:avLst/>
          </a:prstGeom>
          <a:noFill/>
          <a:ln w="9525">
            <a:solidFill>
              <a:schemeClr val="tx1"/>
            </a:solidFill>
            <a:miter lim="800000"/>
            <a:headEnd/>
            <a:tailEnd/>
          </a:ln>
        </p:spPr>
        <p:txBody>
          <a:bodyPr wrap="square">
            <a:spAutoFit/>
          </a:bodyPr>
          <a:lstStyle/>
          <a:p>
            <a:pPr>
              <a:defRPr/>
            </a:pPr>
            <a:r>
              <a:rPr lang="en-US" sz="2000" dirty="0">
                <a:ea typeface="ＭＳ Ｐゴシック" pitchFamily="-107" charset="-128"/>
                <a:cs typeface="Arial" charset="0"/>
              </a:rPr>
              <a:t>Or, Elevator-Talk EIC science goals:</a:t>
            </a:r>
          </a:p>
          <a:p>
            <a:pPr>
              <a:defRPr/>
            </a:pPr>
            <a:r>
              <a:rPr lang="en-US" sz="2000" dirty="0">
                <a:ea typeface="ＭＳ Ｐゴシック" pitchFamily="-107" charset="-128"/>
                <a:cs typeface="Arial" charset="0"/>
              </a:rPr>
              <a:t>	</a:t>
            </a:r>
            <a:r>
              <a:rPr lang="en-US" b="1" dirty="0">
                <a:solidFill>
                  <a:srgbClr val="FF0000"/>
                </a:solidFill>
                <a:ea typeface="ＭＳ Ｐゴシック" pitchFamily="-107" charset="-128"/>
                <a:cs typeface="Arial" charset="0"/>
              </a:rPr>
              <a:t>Map the spin and </a:t>
            </a:r>
            <a:r>
              <a:rPr lang="en-US" b="1" dirty="0" smtClean="0">
                <a:solidFill>
                  <a:srgbClr val="FF0000"/>
                </a:solidFill>
                <a:ea typeface="ＭＳ Ｐゴシック" pitchFamily="-107" charset="-128"/>
                <a:cs typeface="Arial" charset="0"/>
              </a:rPr>
              <a:t>spatial structure </a:t>
            </a:r>
            <a:r>
              <a:rPr lang="en-US" b="1" dirty="0">
                <a:solidFill>
                  <a:srgbClr val="FF0000"/>
                </a:solidFill>
                <a:ea typeface="ＭＳ Ｐゴシック" pitchFamily="-107" charset="-128"/>
                <a:cs typeface="Arial" charset="0"/>
              </a:rPr>
              <a:t>of </a:t>
            </a:r>
            <a:r>
              <a:rPr lang="en-US" b="1" dirty="0" smtClean="0">
                <a:solidFill>
                  <a:srgbClr val="FF0000"/>
                </a:solidFill>
                <a:ea typeface="ＭＳ Ｐゴシック" pitchFamily="-107" charset="-128"/>
                <a:cs typeface="Arial" charset="0"/>
              </a:rPr>
              <a:t>quarks and </a:t>
            </a:r>
            <a:r>
              <a:rPr lang="en-US" b="1" dirty="0" err="1" smtClean="0">
                <a:solidFill>
                  <a:srgbClr val="FF0000"/>
                </a:solidFill>
                <a:ea typeface="ＭＳ Ｐゴシック" pitchFamily="-107" charset="-128"/>
                <a:cs typeface="Arial" charset="0"/>
              </a:rPr>
              <a:t>guons</a:t>
            </a:r>
            <a:r>
              <a:rPr lang="en-US" b="1" dirty="0" smtClean="0">
                <a:solidFill>
                  <a:srgbClr val="FF0000"/>
                </a:solidFill>
                <a:ea typeface="ＭＳ Ｐゴシック" pitchFamily="-107" charset="-128"/>
                <a:cs typeface="Arial" charset="0"/>
              </a:rPr>
              <a:t> in nucleons</a:t>
            </a:r>
            <a:endParaRPr lang="en-US" b="1" dirty="0">
              <a:solidFill>
                <a:srgbClr val="FF0000"/>
              </a:solidFill>
              <a:ea typeface="ＭＳ Ｐゴシック" pitchFamily="-107" charset="-128"/>
              <a:cs typeface="Arial" charset="0"/>
            </a:endParaRPr>
          </a:p>
          <a:p>
            <a:pPr>
              <a:defRPr/>
            </a:pPr>
            <a:r>
              <a:rPr lang="en-US" sz="2000" dirty="0">
                <a:solidFill>
                  <a:srgbClr val="FF0000"/>
                </a:solidFill>
                <a:ea typeface="ＭＳ Ｐゴシック" pitchFamily="-107" charset="-128"/>
                <a:cs typeface="Arial" charset="0"/>
              </a:rPr>
              <a:t>	     </a:t>
            </a:r>
            <a:r>
              <a:rPr lang="en-US" sz="1600" dirty="0">
                <a:solidFill>
                  <a:srgbClr val="FF0000"/>
                </a:solidFill>
                <a:ea typeface="ＭＳ Ｐゴシック" pitchFamily="-107" charset="-128"/>
                <a:cs typeface="Arial" charset="0"/>
              </a:rPr>
              <a:t>(show the nucleon structure picture of the day…)</a:t>
            </a:r>
          </a:p>
          <a:p>
            <a:pPr>
              <a:defRPr/>
            </a:pPr>
            <a:r>
              <a:rPr lang="en-US" sz="2000" dirty="0">
                <a:ea typeface="ＭＳ Ｐゴシック" pitchFamily="-107" charset="-128"/>
                <a:cs typeface="Arial" charset="0"/>
              </a:rPr>
              <a:t>	</a:t>
            </a:r>
            <a:r>
              <a:rPr lang="en-US" sz="2000" dirty="0">
                <a:solidFill>
                  <a:srgbClr val="3333FF"/>
                </a:solidFill>
                <a:ea typeface="ＭＳ Ｐゴシック" pitchFamily="-107" charset="-128"/>
                <a:cs typeface="Arial" charset="0"/>
              </a:rPr>
              <a:t>Discover the </a:t>
            </a:r>
            <a:r>
              <a:rPr lang="en-US" sz="2000" dirty="0" smtClean="0">
                <a:solidFill>
                  <a:srgbClr val="3333FF"/>
                </a:solidFill>
                <a:ea typeface="ＭＳ Ｐゴシック" pitchFamily="-107" charset="-128"/>
                <a:cs typeface="Arial" charset="0"/>
              </a:rPr>
              <a:t>collective effects </a:t>
            </a:r>
            <a:r>
              <a:rPr lang="en-US" sz="2000" dirty="0">
                <a:solidFill>
                  <a:srgbClr val="3333FF"/>
                </a:solidFill>
                <a:ea typeface="ＭＳ Ｐゴシック" pitchFamily="-107" charset="-128"/>
                <a:cs typeface="Arial" charset="0"/>
              </a:rPr>
              <a:t>of gluons in atomic nuclei</a:t>
            </a:r>
          </a:p>
          <a:p>
            <a:pPr>
              <a:defRPr/>
            </a:pPr>
            <a:r>
              <a:rPr lang="en-US" sz="2000" dirty="0">
                <a:solidFill>
                  <a:srgbClr val="3333FF"/>
                </a:solidFill>
                <a:ea typeface="ＭＳ Ｐゴシック" pitchFamily="-107" charset="-128"/>
                <a:cs typeface="Arial" charset="0"/>
              </a:rPr>
              <a:t>	     </a:t>
            </a:r>
            <a:r>
              <a:rPr lang="en-US" sz="1600" dirty="0">
                <a:solidFill>
                  <a:srgbClr val="3333FF"/>
                </a:solidFill>
                <a:ea typeface="ＭＳ Ｐゴシック" pitchFamily="-107" charset="-128"/>
                <a:cs typeface="Arial" charset="0"/>
              </a:rPr>
              <a:t>(without gluons there are no protons, no neutrons, no atomic nuclei)</a:t>
            </a:r>
          </a:p>
          <a:p>
            <a:pPr>
              <a:defRPr/>
            </a:pPr>
            <a:r>
              <a:rPr lang="en-US" sz="2000" dirty="0">
                <a:ea typeface="ＭＳ Ｐゴシック" pitchFamily="-107" charset="-128"/>
                <a:cs typeface="Arial" charset="0"/>
              </a:rPr>
              <a:t>	</a:t>
            </a:r>
            <a:r>
              <a:rPr lang="en-US" dirty="0">
                <a:solidFill>
                  <a:srgbClr val="CC0099"/>
                </a:solidFill>
                <a:ea typeface="ＭＳ Ｐゴシック" pitchFamily="-107" charset="-128"/>
                <a:cs typeface="Arial" charset="0"/>
              </a:rPr>
              <a:t>Understand 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quarks and gluons</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(how </a:t>
            </a:r>
            <a:r>
              <a:rPr lang="en-US" sz="1600" i="1" dirty="0">
                <a:solidFill>
                  <a:srgbClr val="CC0099"/>
                </a:solidFill>
                <a:ea typeface="ＭＳ Ｐゴシック" pitchFamily="-107" charset="-128"/>
                <a:cs typeface="Arial" charset="0"/>
              </a:rPr>
              <a:t>does</a:t>
            </a:r>
            <a:r>
              <a:rPr lang="en-US" sz="1600" dirty="0">
                <a:solidFill>
                  <a:srgbClr val="CC0099"/>
                </a:solidFill>
                <a:ea typeface="ＭＳ Ｐゴシック" pitchFamily="-107" charset="-128"/>
                <a:cs typeface="Arial" charset="0"/>
              </a:rPr>
              <a:t> E = Mc</a:t>
            </a:r>
            <a:r>
              <a:rPr lang="en-US" sz="1600" baseline="30000" dirty="0">
                <a:solidFill>
                  <a:srgbClr val="CC0099"/>
                </a:solidFill>
                <a:ea typeface="ＭＳ Ｐゴシック" pitchFamily="-107" charset="-128"/>
                <a:cs typeface="Arial" charset="0"/>
              </a:rPr>
              <a:t>2</a:t>
            </a:r>
            <a:r>
              <a:rPr lang="en-US" sz="1600" dirty="0">
                <a:solidFill>
                  <a:srgbClr val="CC0099"/>
                </a:solidFill>
                <a:ea typeface="ＭＳ Ｐゴシック" pitchFamily="-107" charset="-128"/>
                <a:cs typeface="Arial" charset="0"/>
              </a:rPr>
              <a:t> work to create pions and nucleons?)</a:t>
            </a:r>
            <a:r>
              <a:rPr lang="en-US" sz="2000" dirty="0">
                <a:ea typeface="ＭＳ Ｐゴシック" pitchFamily="-107" charset="-128"/>
                <a:cs typeface="Arial" charset="0"/>
              </a:rPr>
              <a:t>	</a:t>
            </a:r>
            <a:endParaRPr lang="en-US" sz="2000" dirty="0" smtClean="0">
              <a:ea typeface="ＭＳ Ｐゴシック" pitchFamily="-107" charset="-128"/>
              <a:cs typeface="Arial" charset="0"/>
            </a:endParaRPr>
          </a:p>
          <a:p>
            <a:pPr>
              <a:defRPr/>
            </a:pPr>
            <a:r>
              <a:rPr lang="en-US" sz="2000" dirty="0" smtClean="0">
                <a:ea typeface="ＭＳ Ｐゴシック" pitchFamily="-107" charset="-128"/>
                <a:cs typeface="Arial" charset="0"/>
              </a:rPr>
              <a:t>	+ Hunting for the unseen forces of the universe?</a:t>
            </a:r>
            <a:endParaRPr lang="en-US" sz="2000" dirty="0">
              <a:ea typeface="ＭＳ Ｐゴシック" pitchFamily="-107" charset="-128"/>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54063" y="49213"/>
            <a:ext cx="3817937" cy="584200"/>
          </a:xfrm>
          <a:prstGeom prst="rect">
            <a:avLst/>
          </a:prstGeom>
          <a:noFill/>
          <a:ln w="9525">
            <a:noFill/>
            <a:miter lim="800000"/>
            <a:headEnd/>
            <a:tailEnd/>
          </a:ln>
        </p:spPr>
        <p:txBody>
          <a:bodyPr wrap="none">
            <a:spAutoFit/>
          </a:bodyPr>
          <a:lstStyle/>
          <a:p>
            <a:pPr>
              <a:defRPr/>
            </a:pPr>
            <a:r>
              <a:rPr lang="en-US" sz="3200" b="1" dirty="0">
                <a:solidFill>
                  <a:srgbClr val="FF0000"/>
                </a:solidFill>
                <a:latin typeface="+mn-lt"/>
                <a:ea typeface="ＭＳ Ｐゴシック" pitchFamily="1" charset="-128"/>
              </a:rPr>
              <a:t>World Data on g</a:t>
            </a:r>
            <a:r>
              <a:rPr lang="en-US" sz="3200" b="1" baseline="-25000" dirty="0">
                <a:solidFill>
                  <a:srgbClr val="FF0000"/>
                </a:solidFill>
                <a:latin typeface="+mn-lt"/>
                <a:ea typeface="ＭＳ Ｐゴシック" pitchFamily="1" charset="-128"/>
              </a:rPr>
              <a:t>1</a:t>
            </a:r>
            <a:r>
              <a:rPr lang="en-US" sz="3200" b="1" baseline="30000" dirty="0">
                <a:solidFill>
                  <a:srgbClr val="FF0000"/>
                </a:solidFill>
                <a:latin typeface="+mn-lt"/>
                <a:ea typeface="ＭＳ Ｐゴシック" pitchFamily="1" charset="-128"/>
              </a:rPr>
              <a:t>p</a:t>
            </a:r>
            <a:endParaRPr lang="en-US" sz="3200" b="1" dirty="0">
              <a:solidFill>
                <a:srgbClr val="FF0000"/>
              </a:solidFill>
              <a:latin typeface="+mn-lt"/>
              <a:ea typeface="ＭＳ Ｐゴシック" pitchFamily="1" charset="-128"/>
            </a:endParaRPr>
          </a:p>
        </p:txBody>
      </p:sp>
      <p:pic>
        <p:nvPicPr>
          <p:cNvPr id="53253" name="Picture 5"/>
          <p:cNvPicPr>
            <a:picLocks noChangeArrowheads="1"/>
          </p:cNvPicPr>
          <p:nvPr/>
        </p:nvPicPr>
        <p:blipFill>
          <a:blip r:embed="rId2" cstate="print"/>
          <a:srcRect/>
          <a:stretch>
            <a:fillRect/>
          </a:stretch>
        </p:blipFill>
        <p:spPr bwMode="auto">
          <a:xfrm>
            <a:off x="304800" y="760413"/>
            <a:ext cx="4305300" cy="5170487"/>
          </a:xfrm>
          <a:prstGeom prst="rect">
            <a:avLst/>
          </a:prstGeom>
          <a:noFill/>
          <a:ln w="12700">
            <a:noFill/>
            <a:miter lim="800000"/>
            <a:headEnd type="none" w="sm" len="sm"/>
            <a:tailEnd/>
          </a:ln>
        </p:spPr>
      </p:pic>
      <p:sp>
        <p:nvSpPr>
          <p:cNvPr id="21" name="Text Box 4"/>
          <p:cNvSpPr txBox="1">
            <a:spLocks noChangeArrowheads="1"/>
          </p:cNvSpPr>
          <p:nvPr/>
        </p:nvSpPr>
        <p:spPr bwMode="auto">
          <a:xfrm>
            <a:off x="4876800" y="76200"/>
            <a:ext cx="4140877" cy="584775"/>
          </a:xfrm>
          <a:prstGeom prst="rect">
            <a:avLst/>
          </a:prstGeom>
          <a:noFill/>
          <a:ln w="9525">
            <a:noFill/>
            <a:miter lim="800000"/>
            <a:headEnd/>
            <a:tailEnd/>
          </a:ln>
        </p:spPr>
        <p:txBody>
          <a:bodyPr wrap="none">
            <a:spAutoFit/>
          </a:bodyPr>
          <a:lstStyle/>
          <a:p>
            <a:pPr>
              <a:defRPr/>
            </a:pPr>
            <a:r>
              <a:rPr lang="en-US" sz="3200" b="1" dirty="0">
                <a:solidFill>
                  <a:srgbClr val="FF0000"/>
                </a:solidFill>
                <a:latin typeface="+mn-lt"/>
                <a:ea typeface="ＭＳ Ｐゴシック" pitchFamily="1" charset="-128"/>
              </a:rPr>
              <a:t>World Data on </a:t>
            </a:r>
            <a:r>
              <a:rPr lang="en-US" sz="3200" b="1" dirty="0" smtClean="0">
                <a:solidFill>
                  <a:srgbClr val="FF0000"/>
                </a:solidFill>
                <a:latin typeface="+mn-lt"/>
                <a:ea typeface="ＭＳ Ｐゴシック" pitchFamily="1" charset="-128"/>
              </a:rPr>
              <a:t>g</a:t>
            </a:r>
            <a:r>
              <a:rPr lang="en-US" sz="3200" b="1" baseline="-25000" dirty="0" smtClean="0">
                <a:solidFill>
                  <a:srgbClr val="FF0000"/>
                </a:solidFill>
                <a:latin typeface="+mn-lt"/>
                <a:ea typeface="ＭＳ Ｐゴシック" pitchFamily="1" charset="-128"/>
              </a:rPr>
              <a:t>2</a:t>
            </a:r>
            <a:r>
              <a:rPr lang="en-US" sz="3200" b="1" baseline="30000" dirty="0" smtClean="0">
                <a:solidFill>
                  <a:srgbClr val="FF0000"/>
                </a:solidFill>
                <a:latin typeface="+mn-lt"/>
                <a:ea typeface="ＭＳ Ｐゴシック" pitchFamily="1" charset="-128"/>
              </a:rPr>
              <a:t>p&amp;n</a:t>
            </a:r>
            <a:endParaRPr lang="en-US" sz="3200" b="1" dirty="0">
              <a:solidFill>
                <a:srgbClr val="FF0000"/>
              </a:solidFill>
              <a:latin typeface="+mn-lt"/>
              <a:ea typeface="ＭＳ Ｐゴシック" pitchFamily="1" charset="-128"/>
            </a:endParaRPr>
          </a:p>
        </p:txBody>
      </p:sp>
      <p:pic>
        <p:nvPicPr>
          <p:cNvPr id="13" name="Picture 2"/>
          <p:cNvPicPr>
            <a:picLocks noChangeAspect="1" noChangeArrowheads="1"/>
          </p:cNvPicPr>
          <p:nvPr/>
        </p:nvPicPr>
        <p:blipFill>
          <a:blip r:embed="rId3" cstate="print"/>
          <a:srcRect/>
          <a:stretch>
            <a:fillRect/>
          </a:stretch>
        </p:blipFill>
        <p:spPr bwMode="auto">
          <a:xfrm>
            <a:off x="5304472" y="3733800"/>
            <a:ext cx="3077528" cy="294894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5448300" y="794385"/>
            <a:ext cx="3086100" cy="2863215"/>
          </a:xfrm>
          <a:prstGeom prst="rect">
            <a:avLst/>
          </a:prstGeom>
          <a:noFill/>
          <a:ln w="9525">
            <a:noFill/>
            <a:miter lim="800000"/>
            <a:headEnd/>
            <a:tailEnd/>
          </a:ln>
        </p:spPr>
      </p:pic>
      <p:sp>
        <p:nvSpPr>
          <p:cNvPr id="15" name="Oval 14"/>
          <p:cNvSpPr/>
          <p:nvPr/>
        </p:nvSpPr>
        <p:spPr>
          <a:xfrm>
            <a:off x="7315200" y="5562600"/>
            <a:ext cx="4572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15200" y="4191000"/>
            <a:ext cx="4572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8200" y="2286000"/>
            <a:ext cx="1143000" cy="3276600"/>
          </a:xfrm>
          <a:prstGeom prst="ellipse">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7"/>
          <p:cNvSpPr txBox="1">
            <a:spLocks noChangeArrowheads="1"/>
          </p:cNvSpPr>
          <p:nvPr/>
        </p:nvSpPr>
        <p:spPr bwMode="auto">
          <a:xfrm>
            <a:off x="914400" y="5943600"/>
            <a:ext cx="3581400" cy="830997"/>
          </a:xfrm>
          <a:prstGeom prst="rect">
            <a:avLst/>
          </a:prstGeom>
          <a:noFill/>
          <a:ln w="9525">
            <a:noFill/>
            <a:miter lim="800000"/>
            <a:headEnd/>
            <a:tailEnd/>
          </a:ln>
        </p:spPr>
        <p:txBody>
          <a:bodyPr wrap="square">
            <a:spAutoFit/>
          </a:bodyPr>
          <a:lstStyle/>
          <a:p>
            <a:pPr>
              <a:buFont typeface="Wingdings" pitchFamily="2" charset="2"/>
              <a:buChar char="à"/>
              <a:defRPr/>
            </a:pPr>
            <a:r>
              <a:rPr lang="en-US" sz="2400" b="1" dirty="0">
                <a:solidFill>
                  <a:srgbClr val="FF0000"/>
                </a:solidFill>
                <a:latin typeface="+mn-lt"/>
                <a:ea typeface="ＭＳ Ｐゴシック" pitchFamily="1" charset="-128"/>
                <a:sym typeface="Wingdings" pitchFamily="2" charset="2"/>
              </a:rPr>
              <a:t> 30% of proton spin carried by quark spin</a:t>
            </a:r>
            <a:endParaRPr lang="en-US" sz="2400" b="1" dirty="0">
              <a:solidFill>
                <a:srgbClr val="FF0000"/>
              </a:solidFill>
              <a:latin typeface="+mn-lt"/>
              <a:ea typeface="ＭＳ Ｐゴシック" pitchFamily="1" charset="-128"/>
            </a:endParaRPr>
          </a:p>
        </p:txBody>
      </p:sp>
      <p:sp>
        <p:nvSpPr>
          <p:cNvPr id="11" name="TextBox 10"/>
          <p:cNvSpPr txBox="1"/>
          <p:nvPr/>
        </p:nvSpPr>
        <p:spPr>
          <a:xfrm>
            <a:off x="7271942" y="3962400"/>
            <a:ext cx="500458" cy="276999"/>
          </a:xfrm>
          <a:prstGeom prst="rect">
            <a:avLst/>
          </a:prstGeom>
          <a:noFill/>
        </p:spPr>
        <p:txBody>
          <a:bodyPr wrap="none" rtlCol="0">
            <a:spAutoFit/>
          </a:bodyPr>
          <a:lstStyle/>
          <a:p>
            <a:r>
              <a:rPr lang="en-US" sz="1200" dirty="0" smtClean="0">
                <a:solidFill>
                  <a:srgbClr val="FFC000"/>
                </a:solidFill>
              </a:rPr>
              <a:t>soon</a:t>
            </a:r>
            <a:endParaRPr lang="en-US" sz="1200" dirty="0">
              <a:solidFill>
                <a:srgbClr val="FFC000"/>
              </a:solidFill>
            </a:endParaRPr>
          </a:p>
        </p:txBody>
      </p:sp>
      <p:sp>
        <p:nvSpPr>
          <p:cNvPr id="12" name="TextBox 11"/>
          <p:cNvSpPr txBox="1"/>
          <p:nvPr/>
        </p:nvSpPr>
        <p:spPr>
          <a:xfrm>
            <a:off x="7271942" y="5334000"/>
            <a:ext cx="500458" cy="276999"/>
          </a:xfrm>
          <a:prstGeom prst="rect">
            <a:avLst/>
          </a:prstGeom>
          <a:noFill/>
        </p:spPr>
        <p:txBody>
          <a:bodyPr wrap="none" rtlCol="0">
            <a:spAutoFit/>
          </a:bodyPr>
          <a:lstStyle/>
          <a:p>
            <a:r>
              <a:rPr lang="en-US" sz="1200" dirty="0" smtClean="0">
                <a:solidFill>
                  <a:srgbClr val="FFC000"/>
                </a:solidFill>
              </a:rPr>
              <a:t>soon</a:t>
            </a:r>
            <a:endParaRPr lang="en-US" sz="1200" dirty="0">
              <a:solidFill>
                <a:srgbClr val="FFC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animBg="1"/>
      <p:bldP spid="18" grpId="0" animBg="1"/>
      <p:bldP spid="2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1_eic_only.jpg"/>
          <p:cNvPicPr>
            <a:picLocks noChangeAspect="1"/>
          </p:cNvPicPr>
          <p:nvPr/>
        </p:nvPicPr>
        <p:blipFill>
          <a:blip r:embed="rId2" cstate="print"/>
          <a:srcRect/>
          <a:stretch>
            <a:fillRect/>
          </a:stretch>
        </p:blipFill>
        <p:spPr bwMode="auto">
          <a:xfrm>
            <a:off x="317500" y="760413"/>
            <a:ext cx="4262438" cy="5167312"/>
          </a:xfrm>
          <a:prstGeom prst="rect">
            <a:avLst/>
          </a:prstGeom>
          <a:noFill/>
          <a:ln w="9525">
            <a:noFill/>
            <a:miter lim="800000"/>
            <a:headEnd/>
            <a:tailEnd/>
          </a:ln>
        </p:spPr>
      </p:pic>
      <p:sp>
        <p:nvSpPr>
          <p:cNvPr id="23556" name="Text Box 4"/>
          <p:cNvSpPr txBox="1">
            <a:spLocks noChangeArrowheads="1"/>
          </p:cNvSpPr>
          <p:nvPr/>
        </p:nvSpPr>
        <p:spPr bwMode="auto">
          <a:xfrm>
            <a:off x="906762" y="49213"/>
            <a:ext cx="7322838" cy="584775"/>
          </a:xfrm>
          <a:prstGeom prst="rect">
            <a:avLst/>
          </a:prstGeom>
          <a:noFill/>
          <a:ln w="9525">
            <a:noFill/>
            <a:miter lim="800000"/>
            <a:headEnd/>
            <a:tailEnd/>
          </a:ln>
        </p:spPr>
        <p:txBody>
          <a:bodyPr wrap="none">
            <a:spAutoFit/>
          </a:bodyPr>
          <a:lstStyle/>
          <a:p>
            <a:pPr>
              <a:defRPr/>
            </a:pPr>
            <a:r>
              <a:rPr lang="en-US" sz="3200" b="1" dirty="0" smtClean="0">
                <a:solidFill>
                  <a:srgbClr val="FF0000"/>
                </a:solidFill>
                <a:latin typeface="+mn-lt"/>
                <a:ea typeface="ＭＳ Ｐゴシック" pitchFamily="1" charset="-128"/>
              </a:rPr>
              <a:t>Projected</a:t>
            </a:r>
            <a:r>
              <a:rPr lang="en-US" sz="3200" b="1" dirty="0" smtClean="0">
                <a:solidFill>
                  <a:srgbClr val="FF0000"/>
                </a:solidFill>
                <a:latin typeface="+mn-lt"/>
                <a:ea typeface="ＭＳ Ｐゴシック" pitchFamily="1" charset="-128"/>
              </a:rPr>
              <a:t> g</a:t>
            </a:r>
            <a:r>
              <a:rPr lang="en-US" sz="3200" b="1" baseline="-25000" dirty="0" smtClean="0">
                <a:solidFill>
                  <a:srgbClr val="FF0000"/>
                </a:solidFill>
                <a:latin typeface="+mn-lt"/>
                <a:ea typeface="ＭＳ Ｐゴシック" pitchFamily="1" charset="-128"/>
              </a:rPr>
              <a:t>1</a:t>
            </a:r>
            <a:r>
              <a:rPr lang="en-US" sz="3200" b="1" baseline="30000" dirty="0" smtClean="0">
                <a:solidFill>
                  <a:srgbClr val="FF0000"/>
                </a:solidFill>
                <a:latin typeface="+mn-lt"/>
                <a:ea typeface="ＭＳ Ｐゴシック" pitchFamily="1" charset="-128"/>
              </a:rPr>
              <a:t>p</a:t>
            </a:r>
            <a:r>
              <a:rPr lang="en-US" sz="3200" b="1" dirty="0" smtClean="0">
                <a:solidFill>
                  <a:srgbClr val="FF0000"/>
                </a:solidFill>
                <a:latin typeface="+mn-lt"/>
                <a:ea typeface="ＭＳ Ｐゴシック" pitchFamily="1" charset="-128"/>
              </a:rPr>
              <a:t> Landscape of the EIC</a:t>
            </a:r>
            <a:endParaRPr lang="en-US" sz="3200" b="1" dirty="0">
              <a:solidFill>
                <a:srgbClr val="FF0000"/>
              </a:solidFill>
              <a:latin typeface="+mn-lt"/>
              <a:ea typeface="ＭＳ Ｐゴシック" pitchFamily="1" charset="-128"/>
            </a:endParaRPr>
          </a:p>
        </p:txBody>
      </p:sp>
      <p:pic>
        <p:nvPicPr>
          <p:cNvPr id="13" name="Picture 10" descr="deltaG_eRHIC.jpg"/>
          <p:cNvPicPr>
            <a:picLocks noChangeAspect="1"/>
          </p:cNvPicPr>
          <p:nvPr/>
        </p:nvPicPr>
        <p:blipFill>
          <a:blip r:embed="rId3" cstate="print"/>
          <a:srcRect/>
          <a:stretch>
            <a:fillRect/>
          </a:stretch>
        </p:blipFill>
        <p:spPr bwMode="auto">
          <a:xfrm>
            <a:off x="4971107" y="2476195"/>
            <a:ext cx="3639493" cy="3467405"/>
          </a:xfrm>
          <a:prstGeom prst="rect">
            <a:avLst/>
          </a:prstGeom>
          <a:noFill/>
          <a:ln w="9525">
            <a:noFill/>
            <a:miter lim="800000"/>
            <a:headEnd/>
            <a:tailEnd/>
          </a:ln>
        </p:spPr>
      </p:pic>
      <p:sp>
        <p:nvSpPr>
          <p:cNvPr id="14" name="Line 9"/>
          <p:cNvSpPr>
            <a:spLocks noChangeShapeType="1"/>
          </p:cNvSpPr>
          <p:nvPr/>
        </p:nvSpPr>
        <p:spPr bwMode="auto">
          <a:xfrm>
            <a:off x="7010400" y="5447995"/>
            <a:ext cx="9144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5" name="Text Box 10"/>
          <p:cNvSpPr txBox="1">
            <a:spLocks noChangeArrowheads="1"/>
          </p:cNvSpPr>
          <p:nvPr/>
        </p:nvSpPr>
        <p:spPr bwMode="auto">
          <a:xfrm>
            <a:off x="6858000" y="5111445"/>
            <a:ext cx="1196975" cy="336550"/>
          </a:xfrm>
          <a:prstGeom prst="rect">
            <a:avLst/>
          </a:prstGeom>
          <a:noFill/>
          <a:ln w="9525">
            <a:noFill/>
            <a:miter lim="800000"/>
            <a:headEnd/>
            <a:tailEnd/>
          </a:ln>
        </p:spPr>
        <p:txBody>
          <a:bodyPr wrap="none">
            <a:spAutoFit/>
          </a:bodyPr>
          <a:lstStyle/>
          <a:p>
            <a:r>
              <a:rPr lang="en-US" sz="1600" dirty="0"/>
              <a:t>RHIC-Spin</a:t>
            </a:r>
          </a:p>
        </p:txBody>
      </p:sp>
      <p:sp>
        <p:nvSpPr>
          <p:cNvPr id="9" name="TextBox 8"/>
          <p:cNvSpPr txBox="1"/>
          <p:nvPr/>
        </p:nvSpPr>
        <p:spPr>
          <a:xfrm>
            <a:off x="304800" y="6044625"/>
            <a:ext cx="4974324" cy="584775"/>
          </a:xfrm>
          <a:prstGeom prst="rect">
            <a:avLst/>
          </a:prstGeom>
          <a:noFill/>
        </p:spPr>
        <p:txBody>
          <a:bodyPr wrap="square" rtlCol="0">
            <a:spAutoFit/>
          </a:bodyPr>
          <a:lstStyle/>
          <a:p>
            <a:r>
              <a:rPr lang="en-US" sz="3200" b="1" dirty="0" smtClean="0">
                <a:solidFill>
                  <a:srgbClr val="FF0000"/>
                </a:solidFill>
              </a:rPr>
              <a:t>Similar for g</a:t>
            </a:r>
            <a:r>
              <a:rPr lang="en-US" sz="3200" b="1" baseline="-25000" dirty="0" smtClean="0">
                <a:solidFill>
                  <a:srgbClr val="FF0000"/>
                </a:solidFill>
              </a:rPr>
              <a:t>2</a:t>
            </a:r>
            <a:r>
              <a:rPr lang="en-US" sz="3200" b="1" baseline="30000" dirty="0" smtClean="0">
                <a:solidFill>
                  <a:srgbClr val="FF0000"/>
                </a:solidFill>
              </a:rPr>
              <a:t>p</a:t>
            </a:r>
            <a:r>
              <a:rPr lang="en-US" sz="3200" b="1" baseline="-25000" dirty="0" smtClean="0">
                <a:solidFill>
                  <a:srgbClr val="FF0000"/>
                </a:solidFill>
              </a:rPr>
              <a:t> </a:t>
            </a:r>
            <a:r>
              <a:rPr lang="en-US" sz="3200" b="1" dirty="0" smtClean="0">
                <a:solidFill>
                  <a:srgbClr val="FF0000"/>
                </a:solidFill>
              </a:rPr>
              <a:t>(and g</a:t>
            </a:r>
            <a:r>
              <a:rPr lang="en-US" sz="3200" b="1" baseline="-25000" dirty="0" smtClean="0">
                <a:solidFill>
                  <a:srgbClr val="FF0000"/>
                </a:solidFill>
              </a:rPr>
              <a:t>2</a:t>
            </a:r>
            <a:r>
              <a:rPr lang="en-US" sz="3200" b="1" baseline="30000" dirty="0" smtClean="0">
                <a:solidFill>
                  <a:srgbClr val="FF0000"/>
                </a:solidFill>
              </a:rPr>
              <a:t>n</a:t>
            </a:r>
            <a:r>
              <a:rPr lang="en-US" sz="3200" b="1" dirty="0" smtClean="0">
                <a:solidFill>
                  <a:srgbClr val="FF0000"/>
                </a:solidFill>
              </a:rPr>
              <a:t>)!</a:t>
            </a:r>
            <a:endParaRPr lang="en-US" sz="3200" b="1" dirty="0">
              <a:solidFill>
                <a:srgbClr val="FF0000"/>
              </a:solidFill>
            </a:endParaRPr>
          </a:p>
        </p:txBody>
      </p:sp>
      <p:sp>
        <p:nvSpPr>
          <p:cNvPr id="11" name="Text Box 6"/>
          <p:cNvSpPr txBox="1">
            <a:spLocks noChangeArrowheads="1"/>
          </p:cNvSpPr>
          <p:nvPr/>
        </p:nvSpPr>
        <p:spPr bwMode="auto">
          <a:xfrm>
            <a:off x="4800600" y="838200"/>
            <a:ext cx="4114800" cy="1477328"/>
          </a:xfrm>
          <a:prstGeom prst="rect">
            <a:avLst/>
          </a:prstGeom>
          <a:noFill/>
          <a:ln w="76200">
            <a:solidFill>
              <a:srgbClr val="008000"/>
            </a:solidFill>
            <a:miter lim="800000"/>
            <a:headEnd/>
            <a:tailEnd/>
          </a:ln>
        </p:spPr>
        <p:txBody>
          <a:bodyPr wrap="square">
            <a:spAutoFit/>
          </a:bodyPr>
          <a:lstStyle/>
          <a:p>
            <a:r>
              <a:rPr lang="en-US" dirty="0"/>
              <a:t>Access to </a:t>
            </a:r>
            <a:r>
              <a:rPr lang="en-US" dirty="0">
                <a:latin typeface="Symbol" pitchFamily="18" charset="2"/>
              </a:rPr>
              <a:t>D</a:t>
            </a:r>
            <a:r>
              <a:rPr lang="en-US" dirty="0"/>
              <a:t>g/g </a:t>
            </a:r>
            <a:r>
              <a:rPr lang="en-US" dirty="0" smtClean="0"/>
              <a:t>is </a:t>
            </a:r>
            <a:r>
              <a:rPr lang="en-US" dirty="0"/>
              <a:t>possible </a:t>
            </a:r>
            <a:r>
              <a:rPr lang="en-US" dirty="0" smtClean="0"/>
              <a:t>from the g</a:t>
            </a:r>
            <a:r>
              <a:rPr lang="en-US" baseline="-25000" dirty="0" smtClean="0"/>
              <a:t>1</a:t>
            </a:r>
            <a:r>
              <a:rPr lang="en-US" baseline="30000" dirty="0" smtClean="0"/>
              <a:t>p</a:t>
            </a:r>
            <a:r>
              <a:rPr lang="en-US" dirty="0" smtClean="0"/>
              <a:t> </a:t>
            </a:r>
            <a:r>
              <a:rPr lang="en-US" dirty="0"/>
              <a:t>measurements through the QCD evolution</a:t>
            </a:r>
            <a:r>
              <a:rPr lang="en-US" dirty="0" smtClean="0"/>
              <a:t>, </a:t>
            </a:r>
            <a:r>
              <a:rPr lang="en-US" dirty="0" smtClean="0"/>
              <a:t>or from </a:t>
            </a:r>
            <a:r>
              <a:rPr lang="en-US" dirty="0" smtClean="0"/>
              <a:t>open charm (D</a:t>
            </a:r>
            <a:r>
              <a:rPr lang="en-US" baseline="30000" dirty="0" smtClean="0"/>
              <a:t>0</a:t>
            </a:r>
            <a:r>
              <a:rPr lang="en-US" dirty="0" smtClean="0"/>
              <a:t>) </a:t>
            </a:r>
            <a:r>
              <a:rPr lang="en-US" dirty="0" smtClean="0"/>
              <a:t>production (see below), </a:t>
            </a:r>
            <a:r>
              <a:rPr lang="en-US" dirty="0" smtClean="0"/>
              <a:t>or </a:t>
            </a:r>
            <a:r>
              <a:rPr lang="en-US" dirty="0"/>
              <a:t>from </a:t>
            </a:r>
            <a:r>
              <a:rPr lang="en-US" dirty="0" err="1"/>
              <a:t>di</a:t>
            </a:r>
            <a:r>
              <a:rPr lang="en-US" dirty="0"/>
              <a:t>-jet measurements.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5867400" y="898525"/>
            <a:ext cx="3011488" cy="369888"/>
          </a:xfrm>
          <a:prstGeom prst="rect">
            <a:avLst/>
          </a:prstGeom>
          <a:solidFill>
            <a:schemeClr val="bg1"/>
          </a:solidFill>
        </p:spPr>
        <p:txBody>
          <a:bodyPr>
            <a:spAutoFit/>
          </a:bodyPr>
          <a:lstStyle/>
          <a:p>
            <a:pPr>
              <a:defRPr/>
            </a:pPr>
            <a:r>
              <a:rPr lang="en-US" dirty="0">
                <a:latin typeface="+mn-lt"/>
                <a:ea typeface="ＭＳ Ｐゴシック"/>
                <a:cs typeface="ＭＳ Ｐゴシック"/>
              </a:rPr>
              <a:t>100 days, L =10</a:t>
            </a:r>
            <a:r>
              <a:rPr lang="en-US" baseline="30000" dirty="0">
                <a:latin typeface="+mn-lt"/>
                <a:ea typeface="ＭＳ Ｐゴシック"/>
                <a:cs typeface="ＭＳ Ｐゴシック"/>
              </a:rPr>
              <a:t>33</a:t>
            </a:r>
            <a:r>
              <a:rPr lang="en-US" dirty="0">
                <a:latin typeface="+mn-lt"/>
                <a:ea typeface="ＭＳ Ｐゴシック"/>
                <a:cs typeface="ＭＳ Ｐゴシック"/>
              </a:rPr>
              <a:t>, s = 1000</a:t>
            </a:r>
          </a:p>
        </p:txBody>
      </p:sp>
      <p:pic>
        <p:nvPicPr>
          <p:cNvPr id="65" name="Picture 13" descr="Page11Kinney-EIC-SIDIS-08"/>
          <p:cNvPicPr>
            <a:picLocks noChangeAspect="1" noChangeArrowheads="1"/>
          </p:cNvPicPr>
          <p:nvPr/>
        </p:nvPicPr>
        <p:blipFill>
          <a:blip r:embed="rId2" cstate="print"/>
          <a:srcRect l="53693" t="14088" r="7547" b="34923"/>
          <a:stretch>
            <a:fillRect/>
          </a:stretch>
        </p:blipFill>
        <p:spPr bwMode="auto">
          <a:xfrm>
            <a:off x="5486400" y="1217613"/>
            <a:ext cx="3554413" cy="3506787"/>
          </a:xfrm>
          <a:prstGeom prst="rect">
            <a:avLst/>
          </a:prstGeom>
          <a:noFill/>
          <a:ln w="9525">
            <a:noFill/>
            <a:miter lim="800000"/>
            <a:headEnd/>
            <a:tailEnd/>
          </a:ln>
        </p:spPr>
      </p:pic>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Sea Quark Polarization</a:t>
            </a:r>
          </a:p>
        </p:txBody>
      </p:sp>
      <p:sp>
        <p:nvSpPr>
          <p:cNvPr id="4" name="Text Box 22"/>
          <p:cNvSpPr txBox="1">
            <a:spLocks noChangeArrowheads="1"/>
          </p:cNvSpPr>
          <p:nvPr/>
        </p:nvSpPr>
        <p:spPr bwMode="auto">
          <a:xfrm>
            <a:off x="-9525" y="765175"/>
            <a:ext cx="5876925" cy="369888"/>
          </a:xfrm>
          <a:prstGeom prst="rect">
            <a:avLst/>
          </a:prstGeom>
          <a:noFill/>
          <a:ln w="9525">
            <a:noFill/>
            <a:miter lim="800000"/>
            <a:headEnd/>
            <a:tailEnd/>
          </a:ln>
        </p:spPr>
        <p:txBody>
          <a:bodyPr>
            <a:spAutoFit/>
          </a:bodyPr>
          <a:lstStyle/>
          <a:p>
            <a:pPr algn="ctr">
              <a:buFont typeface="Arial" pitchFamily="34" charset="0"/>
              <a:buChar char="•"/>
              <a:defRPr/>
            </a:pPr>
            <a:r>
              <a:rPr lang="en-US" dirty="0">
                <a:latin typeface="+mn-lt"/>
                <a:ea typeface="ＭＳ Ｐゴシック" pitchFamily="-107" charset="-128"/>
              </a:rPr>
              <a:t> Spin-Flavor Decomposition of the Light Quark Sea</a:t>
            </a:r>
          </a:p>
        </p:txBody>
      </p:sp>
      <p:pic>
        <p:nvPicPr>
          <p:cNvPr id="55302" name="Picture 13" descr="sea.jpg"/>
          <p:cNvPicPr>
            <a:picLocks noChangeAspect="1"/>
          </p:cNvPicPr>
          <p:nvPr/>
        </p:nvPicPr>
        <p:blipFill>
          <a:blip r:embed="rId3" cstate="print"/>
          <a:srcRect/>
          <a:stretch>
            <a:fillRect/>
          </a:stretch>
        </p:blipFill>
        <p:spPr bwMode="auto">
          <a:xfrm>
            <a:off x="500063" y="1754188"/>
            <a:ext cx="4352925" cy="2803525"/>
          </a:xfrm>
          <a:prstGeom prst="rect">
            <a:avLst/>
          </a:prstGeom>
          <a:noFill/>
          <a:ln w="9525">
            <a:noFill/>
            <a:miter lim="800000"/>
            <a:headEnd/>
            <a:tailEnd/>
          </a:ln>
        </p:spPr>
      </p:pic>
      <p:sp>
        <p:nvSpPr>
          <p:cNvPr id="15" name="Oval 14"/>
          <p:cNvSpPr/>
          <p:nvPr/>
        </p:nvSpPr>
        <p:spPr>
          <a:xfrm>
            <a:off x="5603875" y="4841875"/>
            <a:ext cx="762000" cy="1295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698875" y="4841875"/>
            <a:ext cx="762000" cy="1295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0" name="TextBox 9"/>
          <p:cNvSpPr txBox="1">
            <a:spLocks noChangeArrowheads="1"/>
          </p:cNvSpPr>
          <p:nvPr/>
        </p:nvSpPr>
        <p:spPr bwMode="auto">
          <a:xfrm>
            <a:off x="117475" y="5299075"/>
            <a:ext cx="7159625" cy="461963"/>
          </a:xfrm>
          <a:prstGeom prst="rect">
            <a:avLst/>
          </a:prstGeom>
          <a:noFill/>
          <a:ln w="9525">
            <a:noFill/>
            <a:miter lim="800000"/>
            <a:headEnd/>
            <a:tailEnd/>
          </a:ln>
        </p:spPr>
        <p:txBody>
          <a:bodyPr wrap="none">
            <a:spAutoFit/>
          </a:bodyPr>
          <a:lstStyle/>
          <a:p>
            <a:pPr>
              <a:defRPr/>
            </a:pPr>
            <a:r>
              <a:rPr lang="en-US" sz="2400" b="1" dirty="0">
                <a:latin typeface="+mn-lt"/>
                <a:ea typeface="ＭＳ Ｐゴシック" pitchFamily="1" charset="-128"/>
              </a:rPr>
              <a:t>| p    =         +              +             + …</a:t>
            </a:r>
          </a:p>
        </p:txBody>
      </p:sp>
      <p:sp>
        <p:nvSpPr>
          <p:cNvPr id="55306" name="TextBox 10"/>
          <p:cNvSpPr txBox="1">
            <a:spLocks noChangeArrowheads="1"/>
          </p:cNvSpPr>
          <p:nvPr/>
        </p:nvSpPr>
        <p:spPr bwMode="auto">
          <a:xfrm>
            <a:off x="582613" y="5070475"/>
            <a:ext cx="449262" cy="922338"/>
          </a:xfrm>
          <a:prstGeom prst="rect">
            <a:avLst/>
          </a:prstGeom>
          <a:noFill/>
          <a:ln w="9525">
            <a:noFill/>
            <a:miter lim="800000"/>
            <a:headEnd/>
            <a:tailEnd/>
          </a:ln>
        </p:spPr>
        <p:txBody>
          <a:bodyPr wrap="none">
            <a:spAutoFit/>
          </a:bodyPr>
          <a:lstStyle/>
          <a:p>
            <a:r>
              <a:rPr lang="en-US" sz="5400"/>
              <a:t>&gt;</a:t>
            </a:r>
          </a:p>
        </p:txBody>
      </p:sp>
      <p:cxnSp>
        <p:nvCxnSpPr>
          <p:cNvPr id="19" name="Straight Arrow Connector 18"/>
          <p:cNvCxnSpPr/>
          <p:nvPr/>
        </p:nvCxnSpPr>
        <p:spPr>
          <a:xfrm>
            <a:off x="311150" y="5297488"/>
            <a:ext cx="3048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625600"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625600"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625600"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20" idx="6"/>
          </p:cNvCxnSpPr>
          <p:nvPr/>
        </p:nvCxnSpPr>
        <p:spPr>
          <a:xfrm>
            <a:off x="1930400"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1930400"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rot="10800000">
            <a:off x="1930400"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14" name="TextBox 21"/>
          <p:cNvSpPr txBox="1">
            <a:spLocks noChangeArrowheads="1"/>
          </p:cNvSpPr>
          <p:nvPr/>
        </p:nvSpPr>
        <p:spPr bwMode="auto">
          <a:xfrm>
            <a:off x="1625600" y="4918075"/>
            <a:ext cx="292100" cy="338138"/>
          </a:xfrm>
          <a:prstGeom prst="rect">
            <a:avLst/>
          </a:prstGeom>
          <a:noFill/>
          <a:ln w="9525">
            <a:noFill/>
            <a:miter lim="800000"/>
            <a:headEnd/>
            <a:tailEnd/>
          </a:ln>
        </p:spPr>
        <p:txBody>
          <a:bodyPr wrap="none">
            <a:spAutoFit/>
          </a:bodyPr>
          <a:lstStyle/>
          <a:p>
            <a:r>
              <a:rPr lang="en-US" sz="1600"/>
              <a:t>u</a:t>
            </a:r>
          </a:p>
        </p:txBody>
      </p:sp>
      <p:sp>
        <p:nvSpPr>
          <p:cNvPr id="55315" name="TextBox 22"/>
          <p:cNvSpPr txBox="1">
            <a:spLocks noChangeArrowheads="1"/>
          </p:cNvSpPr>
          <p:nvPr/>
        </p:nvSpPr>
        <p:spPr bwMode="auto">
          <a:xfrm>
            <a:off x="1625600" y="5375275"/>
            <a:ext cx="292100" cy="338138"/>
          </a:xfrm>
          <a:prstGeom prst="rect">
            <a:avLst/>
          </a:prstGeom>
          <a:noFill/>
          <a:ln w="9525">
            <a:noFill/>
            <a:miter lim="800000"/>
            <a:headEnd/>
            <a:tailEnd/>
          </a:ln>
        </p:spPr>
        <p:txBody>
          <a:bodyPr wrap="none">
            <a:spAutoFit/>
          </a:bodyPr>
          <a:lstStyle/>
          <a:p>
            <a:r>
              <a:rPr lang="en-US" sz="1600"/>
              <a:t>u</a:t>
            </a:r>
          </a:p>
        </p:txBody>
      </p:sp>
      <p:sp>
        <p:nvSpPr>
          <p:cNvPr id="55316" name="TextBox 23"/>
          <p:cNvSpPr txBox="1">
            <a:spLocks noChangeArrowheads="1"/>
          </p:cNvSpPr>
          <p:nvPr/>
        </p:nvSpPr>
        <p:spPr bwMode="auto">
          <a:xfrm>
            <a:off x="1641475" y="5832475"/>
            <a:ext cx="304800" cy="338138"/>
          </a:xfrm>
          <a:prstGeom prst="rect">
            <a:avLst/>
          </a:prstGeom>
          <a:noFill/>
          <a:ln w="9525">
            <a:noFill/>
            <a:miter lim="800000"/>
            <a:headEnd/>
            <a:tailEnd/>
          </a:ln>
        </p:spPr>
        <p:txBody>
          <a:bodyPr wrap="none">
            <a:spAutoFit/>
          </a:bodyPr>
          <a:lstStyle/>
          <a:p>
            <a:r>
              <a:rPr lang="en-US" sz="1600"/>
              <a:t>d</a:t>
            </a:r>
          </a:p>
        </p:txBody>
      </p:sp>
      <p:sp>
        <p:nvSpPr>
          <p:cNvPr id="55317" name="TextBox 24"/>
          <p:cNvSpPr txBox="1">
            <a:spLocks noChangeArrowheads="1"/>
          </p:cNvSpPr>
          <p:nvPr/>
        </p:nvSpPr>
        <p:spPr bwMode="auto">
          <a:xfrm>
            <a:off x="3775075" y="5146675"/>
            <a:ext cx="292100" cy="338138"/>
          </a:xfrm>
          <a:prstGeom prst="rect">
            <a:avLst/>
          </a:prstGeom>
          <a:noFill/>
          <a:ln w="9525">
            <a:noFill/>
            <a:miter lim="800000"/>
            <a:headEnd/>
            <a:tailEnd/>
          </a:ln>
        </p:spPr>
        <p:txBody>
          <a:bodyPr wrap="none">
            <a:spAutoFit/>
          </a:bodyPr>
          <a:lstStyle/>
          <a:p>
            <a:r>
              <a:rPr lang="en-US" sz="1600"/>
              <a:t>u</a:t>
            </a:r>
          </a:p>
        </p:txBody>
      </p:sp>
      <p:sp>
        <p:nvSpPr>
          <p:cNvPr id="55318" name="TextBox 25"/>
          <p:cNvSpPr txBox="1">
            <a:spLocks noChangeArrowheads="1"/>
          </p:cNvSpPr>
          <p:nvPr/>
        </p:nvSpPr>
        <p:spPr bwMode="auto">
          <a:xfrm>
            <a:off x="3775075" y="5603875"/>
            <a:ext cx="292100" cy="338138"/>
          </a:xfrm>
          <a:prstGeom prst="rect">
            <a:avLst/>
          </a:prstGeom>
          <a:noFill/>
          <a:ln w="9525">
            <a:noFill/>
            <a:miter lim="800000"/>
            <a:headEnd/>
            <a:tailEnd/>
          </a:ln>
        </p:spPr>
        <p:txBody>
          <a:bodyPr wrap="none">
            <a:spAutoFit/>
          </a:bodyPr>
          <a:lstStyle/>
          <a:p>
            <a:r>
              <a:rPr lang="en-US" sz="1600"/>
              <a:t>u</a:t>
            </a:r>
          </a:p>
        </p:txBody>
      </p:sp>
      <p:sp>
        <p:nvSpPr>
          <p:cNvPr id="31" name="Oval 30"/>
          <p:cNvSpPr/>
          <p:nvPr/>
        </p:nvSpPr>
        <p:spPr>
          <a:xfrm>
            <a:off x="2921000"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2921000"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2921000"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a:stCxn id="31" idx="6"/>
          </p:cNvCxnSpPr>
          <p:nvPr/>
        </p:nvCxnSpPr>
        <p:spPr>
          <a:xfrm>
            <a:off x="3225800"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p:nvPr/>
        </p:nvCxnSpPr>
        <p:spPr>
          <a:xfrm>
            <a:off x="3225800"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6" name="Straight Arrow Connector 35"/>
          <p:cNvCxnSpPr/>
          <p:nvPr/>
        </p:nvCxnSpPr>
        <p:spPr>
          <a:xfrm rot="10800000">
            <a:off x="3225800"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25" name="TextBox 36"/>
          <p:cNvSpPr txBox="1">
            <a:spLocks noChangeArrowheads="1"/>
          </p:cNvSpPr>
          <p:nvPr/>
        </p:nvSpPr>
        <p:spPr bwMode="auto">
          <a:xfrm>
            <a:off x="2921000" y="4918075"/>
            <a:ext cx="292100" cy="338138"/>
          </a:xfrm>
          <a:prstGeom prst="rect">
            <a:avLst/>
          </a:prstGeom>
          <a:noFill/>
          <a:ln w="9525">
            <a:noFill/>
            <a:miter lim="800000"/>
            <a:headEnd/>
            <a:tailEnd/>
          </a:ln>
        </p:spPr>
        <p:txBody>
          <a:bodyPr wrap="none">
            <a:spAutoFit/>
          </a:bodyPr>
          <a:lstStyle/>
          <a:p>
            <a:r>
              <a:rPr lang="en-US" sz="1600"/>
              <a:t>u</a:t>
            </a:r>
          </a:p>
        </p:txBody>
      </p:sp>
      <p:sp>
        <p:nvSpPr>
          <p:cNvPr id="55326" name="TextBox 37"/>
          <p:cNvSpPr txBox="1">
            <a:spLocks noChangeArrowheads="1"/>
          </p:cNvSpPr>
          <p:nvPr/>
        </p:nvSpPr>
        <p:spPr bwMode="auto">
          <a:xfrm>
            <a:off x="2921000" y="5375275"/>
            <a:ext cx="292100" cy="338138"/>
          </a:xfrm>
          <a:prstGeom prst="rect">
            <a:avLst/>
          </a:prstGeom>
          <a:noFill/>
          <a:ln w="9525">
            <a:noFill/>
            <a:miter lim="800000"/>
            <a:headEnd/>
            <a:tailEnd/>
          </a:ln>
        </p:spPr>
        <p:txBody>
          <a:bodyPr wrap="none">
            <a:spAutoFit/>
          </a:bodyPr>
          <a:lstStyle/>
          <a:p>
            <a:r>
              <a:rPr lang="en-US" sz="1600"/>
              <a:t>u</a:t>
            </a:r>
          </a:p>
        </p:txBody>
      </p:sp>
      <p:sp>
        <p:nvSpPr>
          <p:cNvPr id="55327" name="TextBox 38"/>
          <p:cNvSpPr txBox="1">
            <a:spLocks noChangeArrowheads="1"/>
          </p:cNvSpPr>
          <p:nvPr/>
        </p:nvSpPr>
        <p:spPr bwMode="auto">
          <a:xfrm>
            <a:off x="2936875" y="5832475"/>
            <a:ext cx="304800" cy="338138"/>
          </a:xfrm>
          <a:prstGeom prst="rect">
            <a:avLst/>
          </a:prstGeom>
          <a:noFill/>
          <a:ln w="9525">
            <a:noFill/>
            <a:miter lim="800000"/>
            <a:headEnd/>
            <a:tailEnd/>
          </a:ln>
        </p:spPr>
        <p:txBody>
          <a:bodyPr wrap="none">
            <a:spAutoFit/>
          </a:bodyPr>
          <a:lstStyle/>
          <a:p>
            <a:r>
              <a:rPr lang="en-US" sz="1600"/>
              <a:t>d</a:t>
            </a:r>
          </a:p>
        </p:txBody>
      </p:sp>
      <p:sp>
        <p:nvSpPr>
          <p:cNvPr id="40" name="Oval 39"/>
          <p:cNvSpPr/>
          <p:nvPr/>
        </p:nvSpPr>
        <p:spPr>
          <a:xfrm>
            <a:off x="4841875"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841875"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841875"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a:stCxn id="40" idx="6"/>
          </p:cNvCxnSpPr>
          <p:nvPr/>
        </p:nvCxnSpPr>
        <p:spPr>
          <a:xfrm>
            <a:off x="5146675"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5146675"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p:nvPr/>
        </p:nvCxnSpPr>
        <p:spPr>
          <a:xfrm rot="10800000">
            <a:off x="5146675"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34" name="TextBox 46"/>
          <p:cNvSpPr txBox="1">
            <a:spLocks noChangeArrowheads="1"/>
          </p:cNvSpPr>
          <p:nvPr/>
        </p:nvSpPr>
        <p:spPr bwMode="auto">
          <a:xfrm>
            <a:off x="4841875" y="4918075"/>
            <a:ext cx="292100" cy="338138"/>
          </a:xfrm>
          <a:prstGeom prst="rect">
            <a:avLst/>
          </a:prstGeom>
          <a:noFill/>
          <a:ln w="9525">
            <a:noFill/>
            <a:miter lim="800000"/>
            <a:headEnd/>
            <a:tailEnd/>
          </a:ln>
        </p:spPr>
        <p:txBody>
          <a:bodyPr wrap="none">
            <a:spAutoFit/>
          </a:bodyPr>
          <a:lstStyle/>
          <a:p>
            <a:r>
              <a:rPr lang="en-US" sz="1600"/>
              <a:t>u</a:t>
            </a:r>
          </a:p>
        </p:txBody>
      </p:sp>
      <p:sp>
        <p:nvSpPr>
          <p:cNvPr id="55335" name="TextBox 47"/>
          <p:cNvSpPr txBox="1">
            <a:spLocks noChangeArrowheads="1"/>
          </p:cNvSpPr>
          <p:nvPr/>
        </p:nvSpPr>
        <p:spPr bwMode="auto">
          <a:xfrm>
            <a:off x="4841875" y="5375275"/>
            <a:ext cx="292100" cy="338138"/>
          </a:xfrm>
          <a:prstGeom prst="rect">
            <a:avLst/>
          </a:prstGeom>
          <a:noFill/>
          <a:ln w="9525">
            <a:noFill/>
            <a:miter lim="800000"/>
            <a:headEnd/>
            <a:tailEnd/>
          </a:ln>
        </p:spPr>
        <p:txBody>
          <a:bodyPr wrap="none">
            <a:spAutoFit/>
          </a:bodyPr>
          <a:lstStyle/>
          <a:p>
            <a:r>
              <a:rPr lang="en-US" sz="1600"/>
              <a:t>u</a:t>
            </a:r>
          </a:p>
        </p:txBody>
      </p:sp>
      <p:sp>
        <p:nvSpPr>
          <p:cNvPr id="55336" name="TextBox 48"/>
          <p:cNvSpPr txBox="1">
            <a:spLocks noChangeArrowheads="1"/>
          </p:cNvSpPr>
          <p:nvPr/>
        </p:nvSpPr>
        <p:spPr bwMode="auto">
          <a:xfrm>
            <a:off x="4841875" y="5832475"/>
            <a:ext cx="304800" cy="338138"/>
          </a:xfrm>
          <a:prstGeom prst="rect">
            <a:avLst/>
          </a:prstGeom>
          <a:noFill/>
          <a:ln w="9525">
            <a:noFill/>
            <a:miter lim="800000"/>
            <a:headEnd/>
            <a:tailEnd/>
          </a:ln>
        </p:spPr>
        <p:txBody>
          <a:bodyPr wrap="none">
            <a:spAutoFit/>
          </a:bodyPr>
          <a:lstStyle/>
          <a:p>
            <a:r>
              <a:rPr lang="en-US" sz="1600"/>
              <a:t>d</a:t>
            </a:r>
          </a:p>
        </p:txBody>
      </p:sp>
      <p:cxnSp>
        <p:nvCxnSpPr>
          <p:cNvPr id="49" name="Straight Arrow Connector 48"/>
          <p:cNvCxnSpPr/>
          <p:nvPr/>
        </p:nvCxnSpPr>
        <p:spPr>
          <a:xfrm>
            <a:off x="4079875" y="52990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p:nvPr/>
        </p:nvCxnSpPr>
        <p:spPr>
          <a:xfrm rot="10800000">
            <a:off x="4079875" y="575468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1" name="Oval 50"/>
          <p:cNvSpPr/>
          <p:nvPr/>
        </p:nvSpPr>
        <p:spPr>
          <a:xfrm>
            <a:off x="3775075" y="51466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3775075" y="56038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5680075" y="56038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680075" y="51466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5984875" y="52990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56" name="Straight Arrow Connector 55"/>
          <p:cNvCxnSpPr/>
          <p:nvPr/>
        </p:nvCxnSpPr>
        <p:spPr>
          <a:xfrm rot="10800000">
            <a:off x="5984875" y="57562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45" name="TextBox 59"/>
          <p:cNvSpPr txBox="1">
            <a:spLocks noChangeArrowheads="1"/>
          </p:cNvSpPr>
          <p:nvPr/>
        </p:nvSpPr>
        <p:spPr bwMode="auto">
          <a:xfrm>
            <a:off x="5680075" y="5603875"/>
            <a:ext cx="304800" cy="338138"/>
          </a:xfrm>
          <a:prstGeom prst="rect">
            <a:avLst/>
          </a:prstGeom>
          <a:noFill/>
          <a:ln w="9525">
            <a:noFill/>
            <a:miter lim="800000"/>
            <a:headEnd/>
            <a:tailEnd/>
          </a:ln>
        </p:spPr>
        <p:txBody>
          <a:bodyPr wrap="none">
            <a:spAutoFit/>
          </a:bodyPr>
          <a:lstStyle/>
          <a:p>
            <a:r>
              <a:rPr lang="en-US" sz="1600"/>
              <a:t>d</a:t>
            </a:r>
          </a:p>
        </p:txBody>
      </p:sp>
      <p:sp>
        <p:nvSpPr>
          <p:cNvPr id="55346" name="TextBox 60"/>
          <p:cNvSpPr txBox="1">
            <a:spLocks noChangeArrowheads="1"/>
          </p:cNvSpPr>
          <p:nvPr/>
        </p:nvSpPr>
        <p:spPr bwMode="auto">
          <a:xfrm>
            <a:off x="5680075" y="5146675"/>
            <a:ext cx="304800" cy="338138"/>
          </a:xfrm>
          <a:prstGeom prst="rect">
            <a:avLst/>
          </a:prstGeom>
          <a:noFill/>
          <a:ln w="9525">
            <a:noFill/>
            <a:miter lim="800000"/>
            <a:headEnd/>
            <a:tailEnd/>
          </a:ln>
        </p:spPr>
        <p:txBody>
          <a:bodyPr wrap="none">
            <a:spAutoFit/>
          </a:bodyPr>
          <a:lstStyle/>
          <a:p>
            <a:r>
              <a:rPr lang="en-US" sz="1600"/>
              <a:t>d</a:t>
            </a:r>
          </a:p>
        </p:txBody>
      </p:sp>
      <p:cxnSp>
        <p:nvCxnSpPr>
          <p:cNvPr id="59" name="Straight Connector 58"/>
          <p:cNvCxnSpPr/>
          <p:nvPr/>
        </p:nvCxnSpPr>
        <p:spPr>
          <a:xfrm>
            <a:off x="3851275" y="56784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56275" y="5680075"/>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71"/>
          <p:cNvSpPr txBox="1">
            <a:spLocks noChangeArrowheads="1"/>
          </p:cNvSpPr>
          <p:nvPr/>
        </p:nvSpPr>
        <p:spPr bwMode="auto">
          <a:xfrm>
            <a:off x="7145338" y="5032375"/>
            <a:ext cx="1828800" cy="1138238"/>
          </a:xfrm>
          <a:prstGeom prst="rect">
            <a:avLst/>
          </a:prstGeom>
          <a:noFill/>
          <a:ln w="9525">
            <a:noFill/>
            <a:miter lim="800000"/>
            <a:headEnd/>
            <a:tailEnd/>
          </a:ln>
        </p:spPr>
        <p:txBody>
          <a:bodyPr>
            <a:spAutoFit/>
          </a:bodyPr>
          <a:lstStyle/>
          <a:p>
            <a:pPr algn="ctr">
              <a:defRPr/>
            </a:pPr>
            <a:r>
              <a:rPr lang="en-US" sz="2000" dirty="0">
                <a:latin typeface="+mn-lt"/>
                <a:ea typeface="ＭＳ Ｐゴシック"/>
                <a:cs typeface="ＭＳ Ｐゴシック"/>
              </a:rPr>
              <a:t>Many models predict</a:t>
            </a:r>
          </a:p>
          <a:p>
            <a:pPr algn="ctr">
              <a:defRPr/>
            </a:pPr>
            <a:endParaRPr lang="en-US" sz="800" dirty="0">
              <a:latin typeface="+mn-lt"/>
              <a:ea typeface="ＭＳ Ｐゴシック"/>
              <a:cs typeface="ＭＳ Ｐゴシック"/>
            </a:endParaRPr>
          </a:p>
          <a:p>
            <a:pPr algn="ctr">
              <a:defRPr/>
            </a:pPr>
            <a:r>
              <a:rPr lang="en-US" sz="2000" dirty="0">
                <a:latin typeface="Symbol" pitchFamily="18" charset="2"/>
                <a:ea typeface="ＭＳ Ｐゴシック"/>
                <a:cs typeface="ＭＳ Ｐゴシック"/>
              </a:rPr>
              <a:t>D</a:t>
            </a:r>
            <a:r>
              <a:rPr lang="en-US" sz="2000" dirty="0">
                <a:latin typeface="+mn-lt"/>
                <a:ea typeface="ＭＳ Ｐゴシック"/>
                <a:cs typeface="ＭＳ Ｐゴシック"/>
              </a:rPr>
              <a:t>u &gt; 0, </a:t>
            </a:r>
            <a:r>
              <a:rPr lang="en-US" sz="2000" dirty="0" err="1">
                <a:latin typeface="Symbol" pitchFamily="18" charset="2"/>
                <a:ea typeface="ＭＳ Ｐゴシック"/>
                <a:cs typeface="ＭＳ Ｐゴシック"/>
              </a:rPr>
              <a:t>D</a:t>
            </a:r>
            <a:r>
              <a:rPr lang="en-US" sz="2000" dirty="0" err="1">
                <a:latin typeface="+mn-lt"/>
                <a:ea typeface="ＭＳ Ｐゴシック"/>
                <a:cs typeface="ＭＳ Ｐゴシック"/>
              </a:rPr>
              <a:t>d</a:t>
            </a:r>
            <a:r>
              <a:rPr lang="en-US" sz="2000" dirty="0">
                <a:latin typeface="+mn-lt"/>
                <a:ea typeface="ＭＳ Ｐゴシック"/>
                <a:cs typeface="ＭＳ Ｐゴシック"/>
              </a:rPr>
              <a:t> &lt; 0</a:t>
            </a:r>
          </a:p>
        </p:txBody>
      </p:sp>
      <p:cxnSp>
        <p:nvCxnSpPr>
          <p:cNvPr id="62" name="Straight Connector 61"/>
          <p:cNvCxnSpPr/>
          <p:nvPr/>
        </p:nvCxnSpPr>
        <p:spPr>
          <a:xfrm>
            <a:off x="7431088" y="57927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69288" y="57927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3838" y="1119188"/>
            <a:ext cx="5491162" cy="369887"/>
          </a:xfrm>
          <a:prstGeom prst="rect">
            <a:avLst/>
          </a:prstGeom>
          <a:noFill/>
        </p:spPr>
        <p:txBody>
          <a:bodyPr>
            <a:spAutoFit/>
          </a:bodyPr>
          <a:lstStyle/>
          <a:p>
            <a:pPr>
              <a:defRPr/>
            </a:pPr>
            <a:r>
              <a:rPr lang="en-US" b="1" dirty="0">
                <a:solidFill>
                  <a:srgbClr val="FF0000"/>
                </a:solidFill>
                <a:latin typeface="+mn-lt"/>
                <a:ea typeface="ＭＳ Ｐゴシック"/>
                <a:cs typeface="ＭＳ Ｐゴシック"/>
              </a:rPr>
              <a:t>Access requires s ~ 1000 (and good luminosity)</a:t>
            </a:r>
          </a:p>
        </p:txBody>
      </p:sp>
      <p:sp>
        <p:nvSpPr>
          <p:cNvPr id="70" name="TextBox 69"/>
          <p:cNvSpPr txBox="1"/>
          <p:nvPr/>
        </p:nvSpPr>
        <p:spPr>
          <a:xfrm rot="16200000">
            <a:off x="2406650" y="877888"/>
            <a:ext cx="596900" cy="1568450"/>
          </a:xfrm>
          <a:prstGeom prst="rect">
            <a:avLst/>
          </a:prstGeom>
          <a:noFill/>
        </p:spPr>
        <p:txBody>
          <a:bodyPr>
            <a:spAutoFit/>
          </a:bodyPr>
          <a:lstStyle/>
          <a:p>
            <a:pPr>
              <a:defRPr/>
            </a:pPr>
            <a:r>
              <a:rPr lang="en-US" sz="9600" dirty="0">
                <a:solidFill>
                  <a:srgbClr val="FFC000"/>
                </a:solidFill>
                <a:latin typeface="+mn-lt"/>
                <a:ea typeface="ＭＳ Ｐゴシック"/>
                <a:cs typeface="ＭＳ Ｐゴシック"/>
              </a:rPr>
              <a:t>}</a:t>
            </a:r>
          </a:p>
        </p:txBody>
      </p:sp>
      <p:sp>
        <p:nvSpPr>
          <p:cNvPr id="66" name="Oval 68"/>
          <p:cNvSpPr>
            <a:spLocks noChangeArrowheads="1"/>
          </p:cNvSpPr>
          <p:nvPr/>
        </p:nvSpPr>
        <p:spPr bwMode="auto">
          <a:xfrm>
            <a:off x="7912100" y="2555875"/>
            <a:ext cx="746125" cy="803275"/>
          </a:xfrm>
          <a:prstGeom prst="ellipse">
            <a:avLst/>
          </a:prstGeom>
          <a:noFill/>
          <a:ln w="38100" algn="ctr">
            <a:solidFill>
              <a:srgbClr val="FFC000"/>
            </a:solidFill>
            <a:round/>
            <a:headEnd/>
            <a:tailEnd/>
          </a:ln>
        </p:spPr>
        <p:txBody>
          <a:bodyPr/>
          <a:lstStyle/>
          <a:p>
            <a:pPr eaLnBrk="0" hangingPunct="0"/>
            <a:endParaRPr lang="en-US"/>
          </a:p>
        </p:txBody>
      </p:sp>
      <p:cxnSp>
        <p:nvCxnSpPr>
          <p:cNvPr id="72" name="Straight Connector 71"/>
          <p:cNvCxnSpPr>
            <a:cxnSpLocks noChangeShapeType="1"/>
          </p:cNvCxnSpPr>
          <p:nvPr/>
        </p:nvCxnSpPr>
        <p:spPr bwMode="auto">
          <a:xfrm>
            <a:off x="6575425" y="4095750"/>
            <a:ext cx="2043113" cy="25400"/>
          </a:xfrm>
          <a:prstGeom prst="line">
            <a:avLst/>
          </a:prstGeom>
          <a:noFill/>
          <a:ln w="38100" algn="ctr">
            <a:solidFill>
              <a:srgbClr val="FFC000"/>
            </a:solidFill>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0" grpId="0"/>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19200" y="6019800"/>
            <a:ext cx="6781800" cy="7620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3" name="Rectangle 2"/>
          <p:cNvSpPr>
            <a:spLocks noChangeArrowheads="1"/>
          </p:cNvSpPr>
          <p:nvPr/>
        </p:nvSpPr>
        <p:spPr bwMode="auto">
          <a:xfrm>
            <a:off x="1143000" y="52388"/>
            <a:ext cx="6907213" cy="581025"/>
          </a:xfrm>
          <a:prstGeom prst="rect">
            <a:avLst/>
          </a:prstGeom>
          <a:noFill/>
          <a:ln w="9525">
            <a:noFill/>
            <a:miter lim="800000"/>
            <a:headEnd/>
            <a:tailEnd/>
          </a:ln>
        </p:spPr>
        <p:txBody>
          <a:bodyPr/>
          <a:lstStyle/>
          <a:p>
            <a:endParaRPr lang="en-US"/>
          </a:p>
        </p:txBody>
      </p:sp>
      <p:sp>
        <p:nvSpPr>
          <p:cNvPr id="76804" name="Text Box 3"/>
          <p:cNvSpPr txBox="1">
            <a:spLocks noChangeArrowheads="1"/>
          </p:cNvSpPr>
          <p:nvPr/>
        </p:nvSpPr>
        <p:spPr bwMode="auto">
          <a:xfrm>
            <a:off x="381000" y="76200"/>
            <a:ext cx="8350250" cy="946150"/>
          </a:xfrm>
          <a:prstGeom prst="rect">
            <a:avLst/>
          </a:prstGeom>
          <a:noFill/>
          <a:ln w="9525">
            <a:noFill/>
            <a:miter lim="800000"/>
            <a:headEnd/>
            <a:tailEnd/>
          </a:ln>
        </p:spPr>
        <p:txBody>
          <a:bodyPr wrap="none">
            <a:spAutoFit/>
          </a:bodyPr>
          <a:lstStyle/>
          <a:p>
            <a:r>
              <a:rPr lang="en-US" sz="2800" b="1">
                <a:solidFill>
                  <a:srgbClr val="FF0000"/>
                </a:solidFill>
              </a:rPr>
              <a:t> Beyond form factors and quark distributions –</a:t>
            </a:r>
          </a:p>
          <a:p>
            <a:r>
              <a:rPr lang="en-US" sz="2800" b="1">
                <a:solidFill>
                  <a:srgbClr val="FF0000"/>
                </a:solidFill>
              </a:rPr>
              <a:t>      Generalized Parton Distributions (GPDs)</a:t>
            </a:r>
          </a:p>
        </p:txBody>
      </p:sp>
      <p:grpSp>
        <p:nvGrpSpPr>
          <p:cNvPr id="76805" name="Group 4"/>
          <p:cNvGrpSpPr>
            <a:grpSpLocks/>
          </p:cNvGrpSpPr>
          <p:nvPr/>
        </p:nvGrpSpPr>
        <p:grpSpPr bwMode="auto">
          <a:xfrm>
            <a:off x="152400" y="1019175"/>
            <a:ext cx="2362200" cy="4772025"/>
            <a:chOff x="288" y="720"/>
            <a:chExt cx="1488" cy="3006"/>
          </a:xfrm>
        </p:grpSpPr>
        <p:sp>
          <p:nvSpPr>
            <p:cNvPr id="76821" name="Rectangle 5"/>
            <p:cNvSpPr>
              <a:spLocks noChangeArrowheads="1"/>
            </p:cNvSpPr>
            <p:nvPr/>
          </p:nvSpPr>
          <p:spPr bwMode="auto">
            <a:xfrm>
              <a:off x="432" y="720"/>
              <a:ext cx="1200" cy="196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6822" name="Text Box 6"/>
            <p:cNvSpPr txBox="1">
              <a:spLocks noChangeArrowheads="1"/>
            </p:cNvSpPr>
            <p:nvPr/>
          </p:nvSpPr>
          <p:spPr bwMode="auto">
            <a:xfrm>
              <a:off x="288" y="2976"/>
              <a:ext cx="1488" cy="750"/>
            </a:xfrm>
            <a:prstGeom prst="rect">
              <a:avLst/>
            </a:prstGeom>
            <a:noFill/>
            <a:ln w="9525">
              <a:noFill/>
              <a:miter lim="800000"/>
              <a:headEnd/>
              <a:tailEnd/>
            </a:ln>
          </p:spPr>
          <p:txBody>
            <a:bodyPr>
              <a:spAutoFit/>
            </a:bodyPr>
            <a:lstStyle/>
            <a:p>
              <a:r>
                <a:rPr lang="en-US"/>
                <a:t>Proton form factors, </a:t>
              </a:r>
              <a:r>
                <a:rPr lang="en-US">
                  <a:solidFill>
                    <a:srgbClr val="0033CC"/>
                  </a:solidFill>
                </a:rPr>
                <a:t>transverse</a:t>
              </a:r>
              <a:r>
                <a:rPr lang="en-US">
                  <a:solidFill>
                    <a:srgbClr val="FF0000"/>
                  </a:solidFill>
                </a:rPr>
                <a:t> </a:t>
              </a:r>
              <a:r>
                <a:rPr lang="en-US"/>
                <a:t>charge &amp; current densities</a:t>
              </a:r>
            </a:p>
          </p:txBody>
        </p:sp>
        <p:pic>
          <p:nvPicPr>
            <p:cNvPr id="76823" name="Picture 7" descr="fig02-1"/>
            <p:cNvPicPr>
              <a:picLocks noChangeAspect="1" noChangeArrowheads="1"/>
            </p:cNvPicPr>
            <p:nvPr/>
          </p:nvPicPr>
          <p:blipFill>
            <a:blip r:embed="rId3" cstate="print"/>
            <a:srcRect/>
            <a:stretch>
              <a:fillRect/>
            </a:stretch>
          </p:blipFill>
          <p:spPr bwMode="auto">
            <a:xfrm>
              <a:off x="519" y="816"/>
              <a:ext cx="1065" cy="1802"/>
            </a:xfrm>
            <a:prstGeom prst="rect">
              <a:avLst/>
            </a:prstGeom>
            <a:noFill/>
            <a:ln w="9525">
              <a:noFill/>
              <a:miter lim="800000"/>
              <a:headEnd/>
              <a:tailEnd/>
            </a:ln>
          </p:spPr>
        </p:pic>
      </p:grpSp>
      <p:grpSp>
        <p:nvGrpSpPr>
          <p:cNvPr id="76806" name="Group 8"/>
          <p:cNvGrpSpPr>
            <a:grpSpLocks/>
          </p:cNvGrpSpPr>
          <p:nvPr/>
        </p:nvGrpSpPr>
        <p:grpSpPr bwMode="auto">
          <a:xfrm>
            <a:off x="6629400" y="1020763"/>
            <a:ext cx="2454275" cy="4818062"/>
            <a:chOff x="4080" y="720"/>
            <a:chExt cx="1546" cy="3035"/>
          </a:xfrm>
        </p:grpSpPr>
        <p:sp>
          <p:nvSpPr>
            <p:cNvPr id="76818" name="Rectangle 9"/>
            <p:cNvSpPr>
              <a:spLocks noChangeArrowheads="1"/>
            </p:cNvSpPr>
            <p:nvPr/>
          </p:nvSpPr>
          <p:spPr bwMode="auto">
            <a:xfrm>
              <a:off x="4272" y="720"/>
              <a:ext cx="1248" cy="2160"/>
            </a:xfrm>
            <a:prstGeom prst="rect">
              <a:avLst/>
            </a:prstGeom>
            <a:solidFill>
              <a:schemeClr val="accent1"/>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6819" name="Text Box 10"/>
            <p:cNvSpPr txBox="1">
              <a:spLocks noChangeArrowheads="1"/>
            </p:cNvSpPr>
            <p:nvPr/>
          </p:nvSpPr>
          <p:spPr bwMode="auto">
            <a:xfrm>
              <a:off x="4080" y="3005"/>
              <a:ext cx="1546" cy="750"/>
            </a:xfrm>
            <a:prstGeom prst="rect">
              <a:avLst/>
            </a:prstGeom>
            <a:noFill/>
            <a:ln w="9525">
              <a:noFill/>
              <a:miter lim="800000"/>
              <a:headEnd/>
              <a:tailEnd/>
            </a:ln>
          </p:spPr>
          <p:txBody>
            <a:bodyPr wrap="none">
              <a:spAutoFit/>
            </a:bodyPr>
            <a:lstStyle/>
            <a:p>
              <a:r>
                <a:rPr lang="en-US"/>
                <a:t>Structure functions,</a:t>
              </a:r>
            </a:p>
            <a:p>
              <a:r>
                <a:rPr lang="en-US"/>
                <a:t>quark </a:t>
              </a:r>
              <a:r>
                <a:rPr lang="en-US">
                  <a:solidFill>
                    <a:srgbClr val="0033CC"/>
                  </a:solidFill>
                </a:rPr>
                <a:t>longitudinal</a:t>
              </a:r>
            </a:p>
            <a:p>
              <a:r>
                <a:rPr lang="en-US"/>
                <a:t>momentum &amp; helicity </a:t>
              </a:r>
            </a:p>
            <a:p>
              <a:r>
                <a:rPr lang="en-US"/>
                <a:t>distributions</a:t>
              </a:r>
            </a:p>
          </p:txBody>
        </p:sp>
        <p:pic>
          <p:nvPicPr>
            <p:cNvPr id="76820" name="Picture 11" descr="fig02-2"/>
            <p:cNvPicPr>
              <a:picLocks noChangeAspect="1" noChangeArrowheads="1"/>
            </p:cNvPicPr>
            <p:nvPr/>
          </p:nvPicPr>
          <p:blipFill>
            <a:blip r:embed="rId4" cstate="print"/>
            <a:srcRect/>
            <a:stretch>
              <a:fillRect/>
            </a:stretch>
          </p:blipFill>
          <p:spPr bwMode="auto">
            <a:xfrm>
              <a:off x="4350" y="816"/>
              <a:ext cx="1074" cy="1975"/>
            </a:xfrm>
            <a:prstGeom prst="rect">
              <a:avLst/>
            </a:prstGeom>
            <a:noFill/>
            <a:ln w="9525">
              <a:noFill/>
              <a:miter lim="800000"/>
              <a:headEnd/>
              <a:tailEnd/>
            </a:ln>
          </p:spPr>
        </p:pic>
      </p:grpSp>
      <p:grpSp>
        <p:nvGrpSpPr>
          <p:cNvPr id="76807" name="Group 12"/>
          <p:cNvGrpSpPr>
            <a:grpSpLocks/>
          </p:cNvGrpSpPr>
          <p:nvPr/>
        </p:nvGrpSpPr>
        <p:grpSpPr bwMode="auto">
          <a:xfrm>
            <a:off x="2273300" y="1371600"/>
            <a:ext cx="4737100" cy="3703638"/>
            <a:chOff x="1344" y="960"/>
            <a:chExt cx="2984" cy="2333"/>
          </a:xfrm>
        </p:grpSpPr>
        <p:sp>
          <p:nvSpPr>
            <p:cNvPr id="76814" name="AutoShape 13"/>
            <p:cNvSpPr>
              <a:spLocks noChangeArrowheads="1"/>
            </p:cNvSpPr>
            <p:nvPr/>
          </p:nvSpPr>
          <p:spPr bwMode="auto">
            <a:xfrm rot="1611983">
              <a:off x="1344" y="1743"/>
              <a:ext cx="688" cy="321"/>
            </a:xfrm>
            <a:prstGeom prst="rightArrow">
              <a:avLst>
                <a:gd name="adj1" fmla="val 50000"/>
                <a:gd name="adj2" fmla="val 53583"/>
              </a:avLst>
            </a:prstGeom>
            <a:solidFill>
              <a:srgbClr val="F4FC4A"/>
            </a:solidFill>
            <a:ln w="9525">
              <a:solidFill>
                <a:schemeClr val="tx1"/>
              </a:solidFill>
              <a:miter lim="800000"/>
              <a:headEnd/>
              <a:tailEnd/>
            </a:ln>
          </p:spPr>
          <p:txBody>
            <a:bodyPr wrap="none" anchor="ctr"/>
            <a:lstStyle/>
            <a:p>
              <a:endParaRPr lang="en-US"/>
            </a:p>
          </p:txBody>
        </p:sp>
        <p:sp>
          <p:nvSpPr>
            <p:cNvPr id="76815" name="Rectangle 14"/>
            <p:cNvSpPr>
              <a:spLocks noChangeArrowheads="1"/>
            </p:cNvSpPr>
            <p:nvPr/>
          </p:nvSpPr>
          <p:spPr bwMode="auto">
            <a:xfrm>
              <a:off x="2024" y="960"/>
              <a:ext cx="1584" cy="2333"/>
            </a:xfrm>
            <a:prstGeom prst="rect">
              <a:avLst/>
            </a:prstGeom>
            <a:solidFill>
              <a:srgbClr val="F2FC24"/>
            </a:solidFill>
            <a:ln w="9525">
              <a:solidFill>
                <a:schemeClr val="tx1"/>
              </a:solidFill>
              <a:miter lim="800000"/>
              <a:headEnd/>
              <a:tailEnd/>
            </a:ln>
          </p:spPr>
          <p:txBody>
            <a:bodyPr wrap="none" anchor="ctr"/>
            <a:lstStyle/>
            <a:p>
              <a:endParaRPr lang="en-US"/>
            </a:p>
          </p:txBody>
        </p:sp>
        <p:pic>
          <p:nvPicPr>
            <p:cNvPr id="76816" name="Picture 15" descr="fig02-3"/>
            <p:cNvPicPr>
              <a:picLocks noChangeAspect="1" noChangeArrowheads="1"/>
            </p:cNvPicPr>
            <p:nvPr/>
          </p:nvPicPr>
          <p:blipFill>
            <a:blip r:embed="rId5" cstate="print"/>
            <a:srcRect/>
            <a:stretch>
              <a:fillRect/>
            </a:stretch>
          </p:blipFill>
          <p:spPr bwMode="auto">
            <a:xfrm>
              <a:off x="2120" y="1098"/>
              <a:ext cx="1419" cy="2058"/>
            </a:xfrm>
            <a:prstGeom prst="rect">
              <a:avLst/>
            </a:prstGeom>
            <a:noFill/>
            <a:ln w="9525">
              <a:noFill/>
              <a:miter lim="800000"/>
              <a:headEnd/>
              <a:tailEnd/>
            </a:ln>
          </p:spPr>
        </p:pic>
        <p:sp>
          <p:nvSpPr>
            <p:cNvPr id="76817" name="AutoShape 16"/>
            <p:cNvSpPr>
              <a:spLocks noChangeArrowheads="1"/>
            </p:cNvSpPr>
            <p:nvPr/>
          </p:nvSpPr>
          <p:spPr bwMode="auto">
            <a:xfrm rot="-1783923">
              <a:off x="3643" y="1840"/>
              <a:ext cx="685" cy="320"/>
            </a:xfrm>
            <a:prstGeom prst="leftArrow">
              <a:avLst>
                <a:gd name="adj1" fmla="val 50000"/>
                <a:gd name="adj2" fmla="val 53516"/>
              </a:avLst>
            </a:prstGeom>
            <a:solidFill>
              <a:srgbClr val="F4FC4A"/>
            </a:solidFill>
            <a:ln w="9525">
              <a:solidFill>
                <a:schemeClr val="tx1"/>
              </a:solidFill>
              <a:miter lim="800000"/>
              <a:headEnd/>
              <a:tailEnd/>
            </a:ln>
          </p:spPr>
          <p:txBody>
            <a:bodyPr wrap="none" anchor="ctr"/>
            <a:lstStyle/>
            <a:p>
              <a:endParaRPr lang="en-US"/>
            </a:p>
          </p:txBody>
        </p:sp>
      </p:grpSp>
      <p:grpSp>
        <p:nvGrpSpPr>
          <p:cNvPr id="76808" name="Group 17"/>
          <p:cNvGrpSpPr>
            <a:grpSpLocks/>
          </p:cNvGrpSpPr>
          <p:nvPr/>
        </p:nvGrpSpPr>
        <p:grpSpPr bwMode="auto">
          <a:xfrm>
            <a:off x="2362200" y="708025"/>
            <a:ext cx="4435475" cy="587375"/>
            <a:chOff x="1536" y="209"/>
            <a:chExt cx="2794" cy="358"/>
          </a:xfrm>
        </p:grpSpPr>
        <p:sp>
          <p:nvSpPr>
            <p:cNvPr id="76812" name="Text Box 18"/>
            <p:cNvSpPr txBox="1">
              <a:spLocks noChangeArrowheads="1"/>
            </p:cNvSpPr>
            <p:nvPr/>
          </p:nvSpPr>
          <p:spPr bwMode="auto">
            <a:xfrm>
              <a:off x="1536" y="362"/>
              <a:ext cx="2794" cy="205"/>
            </a:xfrm>
            <a:prstGeom prst="rect">
              <a:avLst/>
            </a:prstGeom>
            <a:noFill/>
            <a:ln w="9525">
              <a:noFill/>
              <a:miter lim="800000"/>
              <a:headEnd/>
              <a:tailEnd/>
            </a:ln>
          </p:spPr>
          <p:txBody>
            <a:bodyPr wrap="none">
              <a:spAutoFit/>
            </a:bodyPr>
            <a:lstStyle/>
            <a:p>
              <a:r>
                <a:rPr lang="en-US" sz="1600"/>
                <a:t>X. Ji,  D. Mueller, A. Radyushkin (1994-1997)</a:t>
              </a:r>
              <a:endParaRPr lang="en-US" sz="1600" b="1"/>
            </a:p>
          </p:txBody>
        </p:sp>
        <p:sp>
          <p:nvSpPr>
            <p:cNvPr id="76813" name="Text Box 19"/>
            <p:cNvSpPr txBox="1">
              <a:spLocks noChangeArrowheads="1"/>
            </p:cNvSpPr>
            <p:nvPr/>
          </p:nvSpPr>
          <p:spPr bwMode="auto">
            <a:xfrm>
              <a:off x="2220" y="209"/>
              <a:ext cx="116" cy="279"/>
            </a:xfrm>
            <a:prstGeom prst="rect">
              <a:avLst/>
            </a:prstGeom>
            <a:noFill/>
            <a:ln w="9525">
              <a:noFill/>
              <a:miter lim="800000"/>
              <a:headEnd/>
              <a:tailEnd/>
            </a:ln>
          </p:spPr>
          <p:txBody>
            <a:bodyPr wrap="none">
              <a:spAutoFit/>
            </a:bodyPr>
            <a:lstStyle/>
            <a:p>
              <a:endParaRPr lang="en-US" b="1"/>
            </a:p>
          </p:txBody>
        </p:sp>
      </p:grpSp>
      <p:sp>
        <p:nvSpPr>
          <p:cNvPr id="76809" name="Text Box 20"/>
          <p:cNvSpPr txBox="1">
            <a:spLocks noChangeArrowheads="1"/>
          </p:cNvSpPr>
          <p:nvPr/>
        </p:nvSpPr>
        <p:spPr bwMode="auto">
          <a:xfrm>
            <a:off x="3048000" y="5103813"/>
            <a:ext cx="3254375" cy="915987"/>
          </a:xfrm>
          <a:prstGeom prst="rect">
            <a:avLst/>
          </a:prstGeom>
          <a:noFill/>
          <a:ln w="9525">
            <a:noFill/>
            <a:miter lim="800000"/>
            <a:headEnd/>
            <a:tailEnd/>
          </a:ln>
        </p:spPr>
        <p:txBody>
          <a:bodyPr wrap="none">
            <a:spAutoFit/>
          </a:bodyPr>
          <a:lstStyle/>
          <a:p>
            <a:r>
              <a:rPr lang="en-US">
                <a:solidFill>
                  <a:srgbClr val="FF0000"/>
                </a:solidFill>
              </a:rPr>
              <a:t>Correlated </a:t>
            </a:r>
            <a:r>
              <a:rPr lang="en-US"/>
              <a:t>quark momentum </a:t>
            </a:r>
          </a:p>
          <a:p>
            <a:r>
              <a:rPr lang="en-US"/>
              <a:t>and helicity distributions in </a:t>
            </a:r>
          </a:p>
          <a:p>
            <a:r>
              <a:rPr lang="en-US">
                <a:solidFill>
                  <a:srgbClr val="CC0099"/>
                </a:solidFill>
              </a:rPr>
              <a:t>transverse space</a:t>
            </a:r>
            <a:r>
              <a:rPr lang="en-US"/>
              <a:t> - </a:t>
            </a:r>
            <a:r>
              <a:rPr lang="en-US">
                <a:solidFill>
                  <a:srgbClr val="FF0000"/>
                </a:solidFill>
              </a:rPr>
              <a:t>GPDs</a:t>
            </a:r>
          </a:p>
        </p:txBody>
      </p:sp>
      <p:sp>
        <p:nvSpPr>
          <p:cNvPr id="18442" name="Text Box 20"/>
          <p:cNvSpPr txBox="1">
            <a:spLocks noChangeArrowheads="1"/>
          </p:cNvSpPr>
          <p:nvPr/>
        </p:nvSpPr>
        <p:spPr bwMode="auto">
          <a:xfrm>
            <a:off x="1295400" y="6096000"/>
            <a:ext cx="6629400" cy="646113"/>
          </a:xfrm>
          <a:prstGeom prst="rect">
            <a:avLst/>
          </a:prstGeom>
          <a:solidFill>
            <a:schemeClr val="bg1"/>
          </a:solidFill>
          <a:ln w="9525">
            <a:noFill/>
            <a:miter lim="800000"/>
            <a:headEnd/>
            <a:tailEnd/>
          </a:ln>
        </p:spPr>
        <p:txBody>
          <a:bodyPr>
            <a:spAutoFit/>
          </a:bodyPr>
          <a:lstStyle/>
          <a:p>
            <a:pPr algn="ctr"/>
            <a:r>
              <a:rPr lang="en-US"/>
              <a:t>Extend</a:t>
            </a:r>
            <a:r>
              <a:rPr lang="en-US">
                <a:solidFill>
                  <a:srgbClr val="FF0000"/>
                </a:solidFill>
              </a:rPr>
              <a:t> longitudinal </a:t>
            </a:r>
            <a:r>
              <a:rPr lang="en-US"/>
              <a:t>quark momentum &amp; helicity distributions to </a:t>
            </a:r>
            <a:r>
              <a:rPr lang="en-US">
                <a:solidFill>
                  <a:srgbClr val="CC0099"/>
                </a:solidFill>
              </a:rPr>
              <a:t>transverse momentum</a:t>
            </a:r>
            <a:r>
              <a:rPr lang="en-US"/>
              <a:t> distributions - </a:t>
            </a:r>
            <a:r>
              <a:rPr lang="en-US">
                <a:solidFill>
                  <a:srgbClr val="FF0000"/>
                </a:solidFill>
              </a:rPr>
              <a:t>TMDs</a:t>
            </a:r>
          </a:p>
        </p:txBody>
      </p:sp>
      <p:sp>
        <p:nvSpPr>
          <p:cNvPr id="23" name="TextBox 22"/>
          <p:cNvSpPr txBox="1">
            <a:spLocks noChangeArrowheads="1"/>
          </p:cNvSpPr>
          <p:nvPr/>
        </p:nvSpPr>
        <p:spPr bwMode="auto">
          <a:xfrm>
            <a:off x="239713" y="6259513"/>
            <a:ext cx="903287" cy="369887"/>
          </a:xfrm>
          <a:prstGeom prst="rect">
            <a:avLst/>
          </a:prstGeom>
          <a:noFill/>
          <a:ln w="9525">
            <a:noFill/>
            <a:miter lim="800000"/>
            <a:headEnd/>
            <a:tailEnd/>
          </a:ln>
        </p:spPr>
        <p:txBody>
          <a:bodyPr wrap="none">
            <a:spAutoFit/>
          </a:bodyPr>
          <a:lstStyle/>
          <a:p>
            <a:r>
              <a:rPr lang="en-US"/>
              <a:t>2000’s</a:t>
            </a:r>
          </a:p>
        </p:txBody>
      </p:sp>
    </p:spTree>
    <p:custDataLst>
      <p:tags r:id="rId1"/>
    </p:custDataLst>
  </p:cSld>
  <p:clrMapOvr>
    <a:masterClrMapping/>
  </p:clrMapOvr>
  <p:transition advTm="11089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184150" y="25400"/>
            <a:ext cx="8884163" cy="707886"/>
          </a:xfrm>
          <a:prstGeom prst="rect">
            <a:avLst/>
          </a:prstGeom>
          <a:noFill/>
          <a:ln w="9525">
            <a:noFill/>
            <a:miter lim="800000"/>
            <a:headEnd/>
            <a:tailEnd/>
          </a:ln>
        </p:spPr>
        <p:txBody>
          <a:bodyPr wrap="none">
            <a:spAutoFit/>
          </a:bodyPr>
          <a:lstStyle/>
          <a:p>
            <a:pPr>
              <a:defRPr/>
            </a:pPr>
            <a:r>
              <a:rPr lang="en-US" sz="4000" b="1" dirty="0">
                <a:solidFill>
                  <a:srgbClr val="FF0000"/>
                </a:solidFill>
                <a:latin typeface="+mn-lt"/>
                <a:ea typeface="ＭＳ Ｐゴシック" pitchFamily="1" charset="-128"/>
              </a:rPr>
              <a:t>Transverse Quark &amp; Gluon Imaging</a:t>
            </a:r>
          </a:p>
        </p:txBody>
      </p:sp>
      <p:sp>
        <p:nvSpPr>
          <p:cNvPr id="34819" name="TextBox 3"/>
          <p:cNvSpPr txBox="1">
            <a:spLocks noChangeArrowheads="1"/>
          </p:cNvSpPr>
          <p:nvPr/>
        </p:nvSpPr>
        <p:spPr bwMode="auto">
          <a:xfrm>
            <a:off x="152400" y="849313"/>
            <a:ext cx="8813800" cy="1016000"/>
          </a:xfrm>
          <a:prstGeom prst="rect">
            <a:avLst/>
          </a:prstGeom>
          <a:noFill/>
          <a:ln w="9525">
            <a:noFill/>
            <a:miter lim="800000"/>
            <a:headEnd/>
            <a:tailEnd/>
          </a:ln>
        </p:spPr>
        <p:txBody>
          <a:bodyPr wrap="none">
            <a:spAutoFit/>
          </a:bodyPr>
          <a:lstStyle/>
          <a:p>
            <a:pPr>
              <a:defRPr/>
            </a:pPr>
            <a:r>
              <a:rPr lang="en-US" sz="2000" dirty="0">
                <a:latin typeface="+mn-lt"/>
                <a:ea typeface="ＭＳ Ｐゴシック" pitchFamily="1" charset="-128"/>
              </a:rPr>
              <a:t>Deep exclusive measurements in </a:t>
            </a:r>
            <a:r>
              <a:rPr lang="en-US" sz="2000" dirty="0" err="1">
                <a:latin typeface="+mn-lt"/>
                <a:ea typeface="ＭＳ Ｐゴシック" pitchFamily="1" charset="-128"/>
              </a:rPr>
              <a:t>ep</a:t>
            </a:r>
            <a:r>
              <a:rPr lang="en-US" sz="2000" dirty="0">
                <a:latin typeface="+mn-lt"/>
                <a:ea typeface="ＭＳ Ｐゴシック" pitchFamily="1" charset="-128"/>
              </a:rPr>
              <a:t>/</a:t>
            </a:r>
            <a:r>
              <a:rPr lang="en-US" sz="2000" dirty="0" err="1">
                <a:latin typeface="+mn-lt"/>
                <a:ea typeface="ＭＳ Ｐゴシック" pitchFamily="1" charset="-128"/>
              </a:rPr>
              <a:t>eA</a:t>
            </a:r>
            <a:r>
              <a:rPr lang="en-US" sz="2000" dirty="0">
                <a:latin typeface="+mn-lt"/>
                <a:ea typeface="ＭＳ Ｐゴシック" pitchFamily="1" charset="-128"/>
              </a:rPr>
              <a:t> with an EIC:</a:t>
            </a:r>
          </a:p>
          <a:p>
            <a:pPr>
              <a:defRPr/>
            </a:pPr>
            <a:r>
              <a:rPr lang="en-US" sz="2000" dirty="0">
                <a:latin typeface="+mn-lt"/>
                <a:ea typeface="ＭＳ Ｐゴシック" pitchFamily="1" charset="-128"/>
              </a:rPr>
              <a:t>	diffractive:	transverse gluon imaging	J/</a:t>
            </a:r>
            <a:r>
              <a:rPr lang="en-US" sz="2000" dirty="0">
                <a:latin typeface="Symbol" pitchFamily="18" charset="2"/>
                <a:ea typeface="ＭＳ Ｐゴシック" pitchFamily="1" charset="-128"/>
              </a:rPr>
              <a:t>y</a:t>
            </a:r>
            <a:r>
              <a:rPr lang="en-US" sz="2000" dirty="0">
                <a:latin typeface="+mn-lt"/>
                <a:ea typeface="ＭＳ Ｐゴシック" pitchFamily="1" charset="-128"/>
              </a:rPr>
              <a:t>, </a:t>
            </a:r>
            <a:r>
              <a:rPr lang="en-US" sz="2000" dirty="0">
                <a:latin typeface="Symbol" pitchFamily="18" charset="2"/>
                <a:ea typeface="ＭＳ Ｐゴシック" pitchFamily="1" charset="-128"/>
              </a:rPr>
              <a:t>f</a:t>
            </a:r>
            <a:r>
              <a:rPr lang="en-US" sz="2000" dirty="0">
                <a:latin typeface="+mn-lt"/>
                <a:ea typeface="ＭＳ Ｐゴシック" pitchFamily="1" charset="-128"/>
              </a:rPr>
              <a:t>, </a:t>
            </a:r>
            <a:r>
              <a:rPr lang="en-US" sz="2000" dirty="0" err="1">
                <a:latin typeface="Symbol" pitchFamily="18" charset="2"/>
                <a:ea typeface="ＭＳ Ｐゴシック" pitchFamily="1" charset="-128"/>
              </a:rPr>
              <a:t>r</a:t>
            </a:r>
            <a:r>
              <a:rPr lang="en-US" sz="2000" baseline="30000" dirty="0" err="1">
                <a:latin typeface="+mn-lt"/>
                <a:ea typeface="ＭＳ Ｐゴシック" pitchFamily="1" charset="-128"/>
              </a:rPr>
              <a:t>o</a:t>
            </a:r>
            <a:r>
              <a:rPr lang="en-US" sz="2000" dirty="0">
                <a:latin typeface="+mn-lt"/>
                <a:ea typeface="ＭＳ Ｐゴシック" pitchFamily="1" charset="-128"/>
              </a:rPr>
              <a:t>, </a:t>
            </a:r>
            <a:r>
              <a:rPr lang="en-US" sz="2000" dirty="0">
                <a:latin typeface="Symbol" pitchFamily="18" charset="2"/>
                <a:ea typeface="ＭＳ Ｐゴシック" pitchFamily="1" charset="-128"/>
              </a:rPr>
              <a:t>g</a:t>
            </a:r>
            <a:r>
              <a:rPr lang="en-US" sz="2000" dirty="0">
                <a:latin typeface="+mn-lt"/>
                <a:ea typeface="ＭＳ Ｐゴシック" pitchFamily="1" charset="-128"/>
              </a:rPr>
              <a:t> (DVCS)</a:t>
            </a:r>
          </a:p>
          <a:p>
            <a:pPr>
              <a:defRPr/>
            </a:pPr>
            <a:r>
              <a:rPr lang="en-US" sz="2000" dirty="0">
                <a:latin typeface="+mn-lt"/>
                <a:ea typeface="ＭＳ Ｐゴシック" pitchFamily="1" charset="-128"/>
              </a:rPr>
              <a:t>      non-diffractive:	quark spin/flavor structure	</a:t>
            </a:r>
            <a:r>
              <a:rPr lang="en-US" sz="2000" dirty="0">
                <a:latin typeface="Symbol" pitchFamily="18" charset="2"/>
                <a:ea typeface="ＭＳ Ｐゴシック" pitchFamily="1" charset="-128"/>
              </a:rPr>
              <a:t>p</a:t>
            </a:r>
            <a:r>
              <a:rPr lang="en-US" sz="2000" dirty="0">
                <a:latin typeface="+mn-lt"/>
                <a:ea typeface="ＭＳ Ｐゴシック" pitchFamily="1" charset="-128"/>
              </a:rPr>
              <a:t>, K, </a:t>
            </a:r>
            <a:r>
              <a:rPr lang="en-US" sz="2000" dirty="0">
                <a:latin typeface="Symbol" pitchFamily="18" charset="2"/>
                <a:ea typeface="ＭＳ Ｐゴシック" pitchFamily="1" charset="-128"/>
              </a:rPr>
              <a:t>r</a:t>
            </a:r>
            <a:r>
              <a:rPr lang="en-US" sz="2000" baseline="30000" dirty="0">
                <a:latin typeface="+mn-lt"/>
                <a:ea typeface="ＭＳ Ｐゴシック" pitchFamily="1" charset="-128"/>
              </a:rPr>
              <a:t>+</a:t>
            </a:r>
            <a:r>
              <a:rPr lang="en-US" sz="2000" dirty="0">
                <a:latin typeface="+mn-lt"/>
                <a:ea typeface="ＭＳ Ｐゴシック" pitchFamily="1" charset="-128"/>
              </a:rPr>
              <a:t>, …</a:t>
            </a:r>
          </a:p>
        </p:txBody>
      </p:sp>
      <p:grpSp>
        <p:nvGrpSpPr>
          <p:cNvPr id="2" name="Group 29"/>
          <p:cNvGrpSpPr>
            <a:grpSpLocks/>
          </p:cNvGrpSpPr>
          <p:nvPr/>
        </p:nvGrpSpPr>
        <p:grpSpPr bwMode="auto">
          <a:xfrm>
            <a:off x="1447800" y="1905000"/>
            <a:ext cx="7467600" cy="4572000"/>
            <a:chOff x="1447800" y="1943100"/>
            <a:chExt cx="7467600" cy="4572000"/>
          </a:xfrm>
        </p:grpSpPr>
        <p:sp>
          <p:nvSpPr>
            <p:cNvPr id="16" name="Rectangle 15"/>
            <p:cNvSpPr/>
            <p:nvPr/>
          </p:nvSpPr>
          <p:spPr>
            <a:xfrm>
              <a:off x="7543800" y="1981200"/>
              <a:ext cx="1371600" cy="4370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7" name="Picture 3"/>
            <p:cNvPicPr>
              <a:picLocks noChangeAspect="1" noChangeArrowheads="1"/>
            </p:cNvPicPr>
            <p:nvPr/>
          </p:nvPicPr>
          <p:blipFill>
            <a:blip r:embed="rId2" cstate="print"/>
            <a:srcRect/>
            <a:stretch>
              <a:fillRect/>
            </a:stretch>
          </p:blipFill>
          <p:spPr bwMode="auto">
            <a:xfrm>
              <a:off x="3067050" y="1943100"/>
              <a:ext cx="2952750" cy="3009900"/>
            </a:xfrm>
            <a:prstGeom prst="rect">
              <a:avLst/>
            </a:prstGeom>
            <a:solidFill>
              <a:schemeClr val="bg1"/>
            </a:solidFill>
            <a:ln w="9525">
              <a:noFill/>
              <a:miter lim="800000"/>
              <a:headEnd/>
              <a:tailEnd/>
            </a:ln>
          </p:spPr>
        </p:pic>
        <p:sp>
          <p:nvSpPr>
            <p:cNvPr id="18" name="TextBox 6"/>
            <p:cNvSpPr txBox="1">
              <a:spLocks noChangeArrowheads="1"/>
            </p:cNvSpPr>
            <p:nvPr/>
          </p:nvSpPr>
          <p:spPr bwMode="auto">
            <a:xfrm>
              <a:off x="1752600" y="5067300"/>
              <a:ext cx="5715000" cy="1447800"/>
            </a:xfrm>
            <a:prstGeom prst="rect">
              <a:avLst/>
            </a:prstGeom>
            <a:solidFill>
              <a:schemeClr val="bg1"/>
            </a:solidFill>
            <a:ln w="38100">
              <a:solidFill>
                <a:srgbClr val="00B050"/>
              </a:solidFill>
              <a:miter lim="800000"/>
              <a:headEnd/>
              <a:tailEnd/>
            </a:ln>
          </p:spPr>
          <p:txBody>
            <a:bodyPr>
              <a:spAutoFit/>
            </a:bodyPr>
            <a:lstStyle/>
            <a:p>
              <a:pPr algn="ctr">
                <a:defRPr/>
              </a:pPr>
              <a:r>
                <a:rPr lang="en-US" sz="2000" dirty="0">
                  <a:latin typeface="+mn-lt"/>
                  <a:ea typeface="ＭＳ Ｐゴシック" pitchFamily="1" charset="-128"/>
                </a:rPr>
                <a:t>Describe correlation of longitudinal momentum and transverse position of quarks/gluons </a:t>
              </a:r>
              <a:r>
                <a:rPr lang="en-US" sz="2000" dirty="0">
                  <a:latin typeface="+mn-lt"/>
                  <a:ea typeface="ＭＳ Ｐゴシック" pitchFamily="1" charset="-128"/>
                  <a:sym typeface="Wingdings" pitchFamily="2" charset="2"/>
                </a:rPr>
                <a:t> </a:t>
              </a:r>
            </a:p>
            <a:p>
              <a:pPr algn="ctr">
                <a:defRPr/>
              </a:pPr>
              <a:endParaRPr lang="en-US" sz="800" dirty="0">
                <a:latin typeface="+mn-lt"/>
                <a:ea typeface="ＭＳ Ｐゴシック" pitchFamily="1" charset="-128"/>
                <a:sym typeface="Wingdings" pitchFamily="2" charset="2"/>
              </a:endParaRPr>
            </a:p>
            <a:p>
              <a:pPr algn="ctr">
                <a:defRPr/>
              </a:pPr>
              <a:r>
                <a:rPr lang="en-US" sz="2000" dirty="0">
                  <a:latin typeface="+mn-lt"/>
                  <a:ea typeface="ＭＳ Ｐゴシック" pitchFamily="1" charset="-128"/>
                  <a:sym typeface="Wingdings" pitchFamily="2" charset="2"/>
                </a:rPr>
                <a:t>Transverse quark/</a:t>
              </a:r>
              <a:r>
                <a:rPr lang="en-US" sz="2000" b="1" dirty="0">
                  <a:solidFill>
                    <a:srgbClr val="0000FF"/>
                  </a:solidFill>
                  <a:latin typeface="+mn-lt"/>
                  <a:ea typeface="ＭＳ Ｐゴシック" pitchFamily="1" charset="-128"/>
                  <a:sym typeface="Wingdings" pitchFamily="2" charset="2"/>
                </a:rPr>
                <a:t>gluon</a:t>
              </a:r>
              <a:r>
                <a:rPr lang="en-US" sz="2000" dirty="0">
                  <a:latin typeface="+mn-lt"/>
                  <a:ea typeface="ＭＳ Ｐゴシック" pitchFamily="1" charset="-128"/>
                  <a:sym typeface="Wingdings" pitchFamily="2" charset="2"/>
                </a:rPr>
                <a:t> imaging of nucleon</a:t>
              </a:r>
            </a:p>
            <a:p>
              <a:pPr algn="ctr">
                <a:defRPr/>
              </a:pPr>
              <a:r>
                <a:rPr lang="en-US" sz="2000" dirty="0">
                  <a:latin typeface="+mn-lt"/>
                  <a:ea typeface="ＭＳ Ｐゴシック" pitchFamily="1" charset="-128"/>
                  <a:sym typeface="Wingdings" pitchFamily="2" charset="2"/>
                </a:rPr>
                <a:t>(“tomography”)</a:t>
              </a:r>
              <a:endParaRPr lang="en-US" sz="2000" dirty="0">
                <a:latin typeface="+mn-lt"/>
                <a:ea typeface="ＭＳ Ｐゴシック" pitchFamily="1" charset="-128"/>
              </a:endParaRPr>
            </a:p>
          </p:txBody>
        </p:sp>
        <p:sp>
          <p:nvSpPr>
            <p:cNvPr id="19" name="Rectangle 18"/>
            <p:cNvSpPr/>
            <p:nvPr/>
          </p:nvSpPr>
          <p:spPr>
            <a:xfrm>
              <a:off x="5867400" y="1981200"/>
              <a:ext cx="1676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1447800" y="1981200"/>
              <a:ext cx="1676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TextBox 20"/>
          <p:cNvSpPr txBox="1">
            <a:spLocks noChangeArrowheads="1"/>
          </p:cNvSpPr>
          <p:nvPr/>
        </p:nvSpPr>
        <p:spPr bwMode="auto">
          <a:xfrm>
            <a:off x="6172200" y="2278063"/>
            <a:ext cx="2895600" cy="2431435"/>
          </a:xfrm>
          <a:prstGeom prst="rect">
            <a:avLst/>
          </a:prstGeom>
          <a:noFill/>
          <a:ln w="9525">
            <a:noFill/>
            <a:miter lim="800000"/>
            <a:headEnd/>
            <a:tailEnd/>
          </a:ln>
        </p:spPr>
        <p:txBody>
          <a:bodyPr>
            <a:spAutoFit/>
          </a:bodyPr>
          <a:lstStyle/>
          <a:p>
            <a:pPr>
              <a:defRPr/>
            </a:pPr>
            <a:r>
              <a:rPr lang="en-US" sz="2000" b="1" dirty="0">
                <a:solidFill>
                  <a:srgbClr val="FF0000"/>
                </a:solidFill>
                <a:latin typeface="+mn-lt"/>
                <a:ea typeface="ＭＳ Ｐゴシック" pitchFamily="1" charset="-128"/>
              </a:rPr>
              <a:t>Are gluons uniformly distributed in nuclear matter or are there small clumps of glue?</a:t>
            </a:r>
          </a:p>
          <a:p>
            <a:pPr>
              <a:defRPr/>
            </a:pPr>
            <a:r>
              <a:rPr lang="en-US" sz="2000" b="1" dirty="0">
                <a:solidFill>
                  <a:srgbClr val="FF0000"/>
                </a:solidFill>
                <a:latin typeface="+mn-lt"/>
                <a:ea typeface="ＭＳ Ｐゴシック" pitchFamily="1" charset="-128"/>
              </a:rPr>
              <a:t>Are gluons &amp; various quark flavors similarly distributed?</a:t>
            </a:r>
            <a:endParaRPr lang="en-US" sz="1200" b="1" dirty="0">
              <a:solidFill>
                <a:srgbClr val="FF0000"/>
              </a:solidFill>
              <a:latin typeface="+mn-lt"/>
              <a:ea typeface="ＭＳ Ｐゴシック" pitchFamily="1" charset="-128"/>
            </a:endParaRPr>
          </a:p>
          <a:p>
            <a:pPr>
              <a:defRPr/>
            </a:pPr>
            <a:r>
              <a:rPr lang="en-US" sz="1200" b="1" i="1" dirty="0">
                <a:solidFill>
                  <a:srgbClr val="FF0000"/>
                </a:solidFill>
                <a:latin typeface="+mn-lt"/>
                <a:ea typeface="ＭＳ Ｐゴシック" pitchFamily="1" charset="-128"/>
              </a:rPr>
              <a:t>        </a:t>
            </a:r>
            <a:r>
              <a:rPr lang="en-US" sz="1200" b="1" i="1" dirty="0" smtClean="0">
                <a:solidFill>
                  <a:srgbClr val="FF0000"/>
                </a:solidFill>
                <a:latin typeface="+mn-lt"/>
                <a:ea typeface="ＭＳ Ｐゴシック" pitchFamily="1" charset="-128"/>
              </a:rPr>
              <a:t> </a:t>
            </a:r>
            <a:r>
              <a:rPr lang="en-US" sz="1200" b="1" i="1" dirty="0">
                <a:solidFill>
                  <a:schemeClr val="bg2"/>
                </a:solidFill>
                <a:latin typeface="+mn-lt"/>
                <a:ea typeface="ＭＳ Ｐゴシック" pitchFamily="1" charset="-128"/>
              </a:rPr>
              <a:t>(some hints to the contrary)</a:t>
            </a:r>
            <a:endParaRPr lang="en-US" sz="2000" b="1" i="1" dirty="0">
              <a:solidFill>
                <a:schemeClr val="bg2"/>
              </a:solidFill>
              <a:latin typeface="+mn-lt"/>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a:spLocks noChangeArrowheads="1"/>
          </p:cNvSpPr>
          <p:nvPr/>
        </p:nvSpPr>
        <p:spPr bwMode="auto">
          <a:xfrm>
            <a:off x="0" y="128588"/>
            <a:ext cx="9144000" cy="400050"/>
          </a:xfrm>
          <a:prstGeom prst="rect">
            <a:avLst/>
          </a:prstGeom>
          <a:noFill/>
          <a:ln w="9525">
            <a:noFill/>
            <a:miter lim="800000"/>
            <a:headEnd/>
            <a:tailEnd/>
          </a:ln>
        </p:spPr>
        <p:txBody>
          <a:bodyPr>
            <a:spAutoFit/>
          </a:bodyPr>
          <a:lstStyle/>
          <a:p>
            <a:pPr algn="ctr">
              <a:defRPr/>
            </a:pPr>
            <a:r>
              <a:rPr lang="en-US" sz="2000" b="1" dirty="0">
                <a:solidFill>
                  <a:srgbClr val="FF0000"/>
                </a:solidFill>
                <a:latin typeface="+mn-lt"/>
                <a:ea typeface="ＭＳ Ｐゴシック" pitchFamily="-107" charset="-128"/>
                <a:cs typeface="Arial" charset="0"/>
              </a:rPr>
              <a:t>Detailed differential images from nucleon’s </a:t>
            </a:r>
            <a:r>
              <a:rPr lang="en-US" sz="2000" b="1" dirty="0" err="1">
                <a:solidFill>
                  <a:srgbClr val="FF0000"/>
                </a:solidFill>
                <a:latin typeface="+mn-lt"/>
                <a:ea typeface="ＭＳ Ｐゴシック" pitchFamily="-107" charset="-128"/>
                <a:cs typeface="Arial" charset="0"/>
              </a:rPr>
              <a:t>partonic</a:t>
            </a:r>
            <a:r>
              <a:rPr lang="en-US" sz="2000" b="1" dirty="0">
                <a:solidFill>
                  <a:srgbClr val="FF0000"/>
                </a:solidFill>
                <a:latin typeface="+mn-lt"/>
                <a:ea typeface="ＭＳ Ｐゴシック" pitchFamily="-107" charset="-128"/>
                <a:cs typeface="Arial" charset="0"/>
              </a:rPr>
              <a:t> structure</a:t>
            </a:r>
          </a:p>
        </p:txBody>
      </p:sp>
      <p:pic>
        <p:nvPicPr>
          <p:cNvPr id="52227" name="Picture 4" descr="gluon.jpg"/>
          <p:cNvPicPr>
            <a:picLocks noChangeAspect="1"/>
          </p:cNvPicPr>
          <p:nvPr/>
        </p:nvPicPr>
        <p:blipFill>
          <a:blip r:embed="rId2" cstate="print"/>
          <a:srcRect b="13681"/>
          <a:stretch>
            <a:fillRect/>
          </a:stretch>
        </p:blipFill>
        <p:spPr bwMode="auto">
          <a:xfrm>
            <a:off x="271463" y="762000"/>
            <a:ext cx="3460750" cy="1976438"/>
          </a:xfrm>
          <a:prstGeom prst="rect">
            <a:avLst/>
          </a:prstGeom>
          <a:noFill/>
          <a:ln w="9525">
            <a:noFill/>
            <a:miter lim="800000"/>
            <a:headEnd/>
            <a:tailEnd/>
          </a:ln>
        </p:spPr>
      </p:pic>
      <p:sp>
        <p:nvSpPr>
          <p:cNvPr id="7" name="TextBox 6"/>
          <p:cNvSpPr txBox="1"/>
          <p:nvPr/>
        </p:nvSpPr>
        <p:spPr>
          <a:xfrm>
            <a:off x="3962400" y="762000"/>
            <a:ext cx="2090738" cy="1230313"/>
          </a:xfrm>
          <a:prstGeom prst="rect">
            <a:avLst/>
          </a:prstGeom>
          <a:noFill/>
          <a:ln>
            <a:solidFill>
              <a:schemeClr val="tx1"/>
            </a:solidFill>
          </a:ln>
        </p:spPr>
        <p:txBody>
          <a:bodyPr>
            <a:spAutoFit/>
          </a:bodyPr>
          <a:lstStyle/>
          <a:p>
            <a:pPr>
              <a:defRPr/>
            </a:pPr>
            <a:r>
              <a:rPr lang="en-US" dirty="0">
                <a:latin typeface="+mn-lt"/>
                <a:ea typeface="ＭＳ Ｐゴシック"/>
                <a:cs typeface="ＭＳ Ｐゴシック"/>
              </a:rPr>
              <a:t>EIC: Gluon size from J/</a:t>
            </a:r>
            <a:r>
              <a:rPr lang="en-US" dirty="0">
                <a:latin typeface="Symbol" pitchFamily="18" charset="2"/>
                <a:ea typeface="ＭＳ Ｐゴシック"/>
                <a:cs typeface="ＭＳ Ｐゴシック"/>
              </a:rPr>
              <a:t>Y</a:t>
            </a:r>
            <a:r>
              <a:rPr lang="en-US" dirty="0">
                <a:latin typeface="+mn-lt"/>
                <a:ea typeface="ＭＳ Ｐゴシック"/>
                <a:cs typeface="ＭＳ Ｐゴシック"/>
              </a:rPr>
              <a:t> and </a:t>
            </a:r>
            <a:r>
              <a:rPr lang="en-US" sz="2000" dirty="0">
                <a:latin typeface="Symbol" pitchFamily="18" charset="2"/>
                <a:ea typeface="ＭＳ Ｐゴシック"/>
                <a:cs typeface="ＭＳ Ｐゴシック"/>
              </a:rPr>
              <a:t>f</a:t>
            </a:r>
            <a:r>
              <a:rPr lang="en-US" dirty="0">
                <a:latin typeface="+mn-lt"/>
                <a:ea typeface="ＭＳ Ｐゴシック"/>
                <a:cs typeface="ＭＳ Ｐゴシック"/>
              </a:rPr>
              <a:t> </a:t>
            </a:r>
            <a:r>
              <a:rPr lang="en-US" dirty="0" err="1">
                <a:latin typeface="+mn-lt"/>
                <a:ea typeface="ＭＳ Ｐゴシック"/>
                <a:cs typeface="ＭＳ Ｐゴシック"/>
              </a:rPr>
              <a:t>electroproduction</a:t>
            </a:r>
            <a:r>
              <a:rPr lang="en-US" dirty="0">
                <a:latin typeface="+mn-lt"/>
                <a:ea typeface="ＭＳ Ｐゴシック"/>
                <a:cs typeface="ＭＳ Ｐゴシック"/>
              </a:rPr>
              <a:t> (</a:t>
            </a:r>
            <a:r>
              <a:rPr lang="en-US" b="1" dirty="0">
                <a:solidFill>
                  <a:srgbClr val="990099"/>
                </a:solidFill>
                <a:latin typeface="+mn-lt"/>
                <a:ea typeface="ＭＳ Ｐゴシック"/>
                <a:cs typeface="ＭＳ Ｐゴシック"/>
              </a:rPr>
              <a:t>Q</a:t>
            </a:r>
            <a:r>
              <a:rPr lang="en-US" b="1" baseline="30000" dirty="0">
                <a:solidFill>
                  <a:srgbClr val="990099"/>
                </a:solidFill>
                <a:latin typeface="+mn-lt"/>
                <a:ea typeface="ＭＳ Ｐゴシック"/>
                <a:cs typeface="ＭＳ Ｐゴシック"/>
              </a:rPr>
              <a:t>2</a:t>
            </a:r>
            <a:r>
              <a:rPr lang="en-US" b="1" dirty="0">
                <a:solidFill>
                  <a:srgbClr val="990099"/>
                </a:solidFill>
                <a:latin typeface="+mn-lt"/>
                <a:ea typeface="ＭＳ Ｐゴシック"/>
                <a:cs typeface="ＭＳ Ｐゴシック"/>
              </a:rPr>
              <a:t> &gt; 10 GeV</a:t>
            </a:r>
            <a:r>
              <a:rPr lang="en-US" b="1" baseline="30000" dirty="0">
                <a:solidFill>
                  <a:srgbClr val="990099"/>
                </a:solidFill>
                <a:latin typeface="+mn-lt"/>
                <a:ea typeface="ＭＳ Ｐゴシック"/>
                <a:cs typeface="ＭＳ Ｐゴシック"/>
              </a:rPr>
              <a:t>2</a:t>
            </a:r>
            <a:r>
              <a:rPr lang="en-US" dirty="0">
                <a:latin typeface="+mn-lt"/>
                <a:ea typeface="ＭＳ Ｐゴシック"/>
                <a:cs typeface="ＭＳ Ｐゴシック"/>
              </a:rPr>
              <a:t>)</a:t>
            </a:r>
          </a:p>
        </p:txBody>
      </p:sp>
      <p:sp>
        <p:nvSpPr>
          <p:cNvPr id="8" name="TextBox 7"/>
          <p:cNvSpPr txBox="1"/>
          <p:nvPr/>
        </p:nvSpPr>
        <p:spPr>
          <a:xfrm>
            <a:off x="3657600" y="2079625"/>
            <a:ext cx="5486400" cy="307975"/>
          </a:xfrm>
          <a:prstGeom prst="rect">
            <a:avLst/>
          </a:prstGeom>
          <a:noFill/>
        </p:spPr>
        <p:txBody>
          <a:bodyPr>
            <a:spAutoFit/>
          </a:bodyPr>
          <a:lstStyle/>
          <a:p>
            <a:pPr>
              <a:defRPr/>
            </a:pPr>
            <a:r>
              <a:rPr lang="en-US" sz="1400" b="1" dirty="0">
                <a:solidFill>
                  <a:srgbClr val="990099"/>
                </a:solidFill>
                <a:latin typeface="+mn-lt"/>
                <a:ea typeface="ＭＳ Ｐゴシック"/>
                <a:cs typeface="ＭＳ Ｐゴシック"/>
              </a:rPr>
              <a:t>[Transverse distribution derived directly from t</a:t>
            </a:r>
            <a:r>
              <a:rPr lang="en-US" sz="1400" b="1" dirty="0">
                <a:solidFill>
                  <a:srgbClr val="990099"/>
                </a:solidFill>
                <a:latin typeface="Symbol" pitchFamily="18" charset="2"/>
                <a:ea typeface="ＭＳ Ｐゴシック"/>
                <a:cs typeface="ＭＳ Ｐゴシック"/>
              </a:rPr>
              <a:t> </a:t>
            </a:r>
            <a:r>
              <a:rPr lang="en-US" sz="1400" b="1" dirty="0">
                <a:solidFill>
                  <a:srgbClr val="990099"/>
                </a:solidFill>
                <a:latin typeface="+mn-lt"/>
                <a:ea typeface="ＭＳ Ｐゴシック"/>
                <a:cs typeface="ＭＳ Ｐゴシック"/>
              </a:rPr>
              <a:t>dependence]</a:t>
            </a:r>
          </a:p>
        </p:txBody>
      </p:sp>
      <p:pic>
        <p:nvPicPr>
          <p:cNvPr id="11" name="Picture 5" descr="tomogr_sea_glu.jpg"/>
          <p:cNvPicPr>
            <a:picLocks noChangeAspect="1"/>
          </p:cNvPicPr>
          <p:nvPr/>
        </p:nvPicPr>
        <p:blipFill>
          <a:blip r:embed="rId3" cstate="print"/>
          <a:srcRect/>
          <a:stretch>
            <a:fillRect/>
          </a:stretch>
        </p:blipFill>
        <p:spPr bwMode="auto">
          <a:xfrm>
            <a:off x="1455738" y="3051175"/>
            <a:ext cx="2465387" cy="1647825"/>
          </a:xfrm>
          <a:prstGeom prst="rect">
            <a:avLst/>
          </a:prstGeom>
          <a:noFill/>
          <a:ln w="9525">
            <a:noFill/>
            <a:miter lim="800000"/>
            <a:headEnd/>
            <a:tailEnd/>
          </a:ln>
        </p:spPr>
      </p:pic>
      <p:pic>
        <p:nvPicPr>
          <p:cNvPr id="13" name="Picture 9" descr="tomogr_sea.jpg"/>
          <p:cNvPicPr>
            <a:picLocks noChangeAspect="1"/>
          </p:cNvPicPr>
          <p:nvPr/>
        </p:nvPicPr>
        <p:blipFill>
          <a:blip r:embed="rId4" cstate="print"/>
          <a:srcRect/>
          <a:stretch>
            <a:fillRect/>
          </a:stretch>
        </p:blipFill>
        <p:spPr bwMode="auto">
          <a:xfrm>
            <a:off x="1377950" y="5006975"/>
            <a:ext cx="1501775" cy="1622425"/>
          </a:xfrm>
          <a:prstGeom prst="rect">
            <a:avLst/>
          </a:prstGeom>
          <a:noFill/>
          <a:ln w="9525">
            <a:noFill/>
            <a:miter lim="800000"/>
            <a:headEnd/>
            <a:tailEnd/>
          </a:ln>
        </p:spPr>
      </p:pic>
      <p:grpSp>
        <p:nvGrpSpPr>
          <p:cNvPr id="52232" name="Group 28"/>
          <p:cNvGrpSpPr>
            <a:grpSpLocks/>
          </p:cNvGrpSpPr>
          <p:nvPr/>
        </p:nvGrpSpPr>
        <p:grpSpPr bwMode="auto">
          <a:xfrm>
            <a:off x="6176963" y="827088"/>
            <a:ext cx="2900362" cy="1182687"/>
            <a:chOff x="4247282" y="1549917"/>
            <a:chExt cx="2901446" cy="1182688"/>
          </a:xfrm>
        </p:grpSpPr>
        <p:pic>
          <p:nvPicPr>
            <p:cNvPr id="52247" name="Picture 5" descr="jpsi.jpg"/>
            <p:cNvPicPr>
              <a:picLocks noChangeAspect="1"/>
            </p:cNvPicPr>
            <p:nvPr/>
          </p:nvPicPr>
          <p:blipFill>
            <a:blip r:embed="rId5" cstate="print"/>
            <a:srcRect r="10126"/>
            <a:stretch>
              <a:fillRect/>
            </a:stretch>
          </p:blipFill>
          <p:spPr bwMode="auto">
            <a:xfrm>
              <a:off x="4247282" y="1549917"/>
              <a:ext cx="2742241" cy="1182688"/>
            </a:xfrm>
            <a:prstGeom prst="rect">
              <a:avLst/>
            </a:prstGeom>
            <a:noFill/>
            <a:ln w="9525">
              <a:noFill/>
              <a:miter lim="800000"/>
              <a:headEnd/>
              <a:tailEnd/>
            </a:ln>
          </p:spPr>
        </p:pic>
        <p:sp>
          <p:nvSpPr>
            <p:cNvPr id="14" name="TextBox 13"/>
            <p:cNvSpPr txBox="1"/>
            <p:nvPr/>
          </p:nvSpPr>
          <p:spPr>
            <a:xfrm>
              <a:off x="6913690" y="2342080"/>
              <a:ext cx="235038" cy="307975"/>
            </a:xfrm>
            <a:prstGeom prst="rect">
              <a:avLst/>
            </a:prstGeom>
            <a:noFill/>
          </p:spPr>
          <p:txBody>
            <a:bodyPr wrap="none">
              <a:spAutoFit/>
            </a:bodyPr>
            <a:lstStyle/>
            <a:p>
              <a:pPr>
                <a:defRPr/>
              </a:pPr>
              <a:r>
                <a:rPr lang="en-US" sz="1400" dirty="0">
                  <a:latin typeface="+mn-lt"/>
                  <a:ea typeface="ＭＳ Ｐゴシック" pitchFamily="1" charset="-128"/>
                </a:rPr>
                <a:t>t</a:t>
              </a:r>
            </a:p>
          </p:txBody>
        </p:sp>
      </p:grpSp>
      <p:grpSp>
        <p:nvGrpSpPr>
          <p:cNvPr id="3" name="Group 8"/>
          <p:cNvGrpSpPr>
            <a:grpSpLocks/>
          </p:cNvGrpSpPr>
          <p:nvPr/>
        </p:nvGrpSpPr>
        <p:grpSpPr bwMode="auto">
          <a:xfrm>
            <a:off x="4038600" y="2362200"/>
            <a:ext cx="5105400" cy="1200150"/>
            <a:chOff x="222746" y="1619502"/>
            <a:chExt cx="4853107" cy="1200329"/>
          </a:xfrm>
        </p:grpSpPr>
        <p:sp>
          <p:nvSpPr>
            <p:cNvPr id="16" name="Text Box 22"/>
            <p:cNvSpPr txBox="1">
              <a:spLocks noChangeArrowheads="1"/>
            </p:cNvSpPr>
            <p:nvPr/>
          </p:nvSpPr>
          <p:spPr bwMode="auto">
            <a:xfrm>
              <a:off x="222746" y="1619502"/>
              <a:ext cx="4853107" cy="1200329"/>
            </a:xfrm>
            <a:prstGeom prst="rect">
              <a:avLst/>
            </a:prstGeom>
            <a:noFill/>
            <a:ln w="9525">
              <a:noFill/>
              <a:miter lim="800000"/>
              <a:headEnd/>
              <a:tailEnd/>
            </a:ln>
          </p:spPr>
          <p:txBody>
            <a:bodyPr>
              <a:spAutoFit/>
            </a:bodyPr>
            <a:lstStyle/>
            <a:p>
              <a:pPr>
                <a:defRPr/>
              </a:pPr>
              <a:r>
                <a:rPr lang="en-US" dirty="0">
                  <a:solidFill>
                    <a:srgbClr val="0033CC"/>
                  </a:solidFill>
                  <a:latin typeface="+mn-lt"/>
                  <a:ea typeface="ＭＳ Ｐゴシック" pitchFamily="-107" charset="-128"/>
                </a:rPr>
                <a:t>Hints from HERA:</a:t>
              </a:r>
            </a:p>
            <a:p>
              <a:pPr>
                <a:defRPr/>
              </a:pPr>
              <a:r>
                <a:rPr lang="en-US" dirty="0">
                  <a:solidFill>
                    <a:srgbClr val="0033CC"/>
                  </a:solidFill>
                  <a:latin typeface="+mn-lt"/>
                  <a:ea typeface="ＭＳ Ｐゴシック" pitchFamily="-107" charset="-128"/>
                </a:rPr>
                <a:t>	Area (q + q) &gt; Area (g)</a:t>
              </a:r>
            </a:p>
            <a:p>
              <a:pPr>
                <a:defRPr/>
              </a:pPr>
              <a:r>
                <a:rPr lang="en-US" dirty="0">
                  <a:solidFill>
                    <a:srgbClr val="0033CC"/>
                  </a:solidFill>
                  <a:latin typeface="+mn-lt"/>
                  <a:ea typeface="ＭＳ Ｐゴシック" pitchFamily="-107" charset="-128"/>
                </a:rPr>
                <a:t>Dynamical models predict difference: </a:t>
              </a:r>
            </a:p>
            <a:p>
              <a:pPr>
                <a:defRPr/>
              </a:pPr>
              <a:r>
                <a:rPr lang="en-US" dirty="0">
                  <a:solidFill>
                    <a:srgbClr val="0033CC"/>
                  </a:solidFill>
                  <a:latin typeface="+mn-lt"/>
                  <a:ea typeface="ＭＳ Ｐゴシック" pitchFamily="-107" charset="-128"/>
                </a:rPr>
                <a:t>	</a:t>
              </a:r>
              <a:r>
                <a:rPr lang="en-US" dirty="0" err="1">
                  <a:solidFill>
                    <a:srgbClr val="0033CC"/>
                  </a:solidFill>
                  <a:latin typeface="+mn-lt"/>
                  <a:ea typeface="ＭＳ Ｐゴシック" pitchFamily="-107" charset="-128"/>
                </a:rPr>
                <a:t>pion</a:t>
              </a:r>
              <a:r>
                <a:rPr lang="en-US" dirty="0">
                  <a:solidFill>
                    <a:srgbClr val="0033CC"/>
                  </a:solidFill>
                  <a:latin typeface="+mn-lt"/>
                  <a:ea typeface="ＭＳ Ｐゴシック" pitchFamily="-107" charset="-128"/>
                </a:rPr>
                <a:t> cloud, constituent quark picture</a:t>
              </a:r>
            </a:p>
          </p:txBody>
        </p:sp>
        <p:sp>
          <p:nvSpPr>
            <p:cNvPr id="17" name="TextBox 16"/>
            <p:cNvSpPr txBox="1"/>
            <p:nvPr/>
          </p:nvSpPr>
          <p:spPr>
            <a:xfrm>
              <a:off x="2033607" y="1660783"/>
              <a:ext cx="321428" cy="584287"/>
            </a:xfrm>
            <a:prstGeom prst="rect">
              <a:avLst/>
            </a:prstGeom>
            <a:noFill/>
          </p:spPr>
          <p:txBody>
            <a:bodyPr wrap="none">
              <a:spAutoFit/>
            </a:bodyPr>
            <a:lstStyle/>
            <a:p>
              <a:pPr>
                <a:defRPr/>
              </a:pPr>
              <a:r>
                <a:rPr lang="en-US" sz="3200" dirty="0">
                  <a:solidFill>
                    <a:srgbClr val="0033CC"/>
                  </a:solidFill>
                  <a:latin typeface="+mn-lt"/>
                  <a:ea typeface="ＭＳ Ｐゴシック"/>
                  <a:cs typeface="ＭＳ Ｐゴシック"/>
                </a:rPr>
                <a:t>-</a:t>
              </a:r>
            </a:p>
          </p:txBody>
        </p:sp>
      </p:grpSp>
      <p:grpSp>
        <p:nvGrpSpPr>
          <p:cNvPr id="5" name="Group 27"/>
          <p:cNvGrpSpPr>
            <a:grpSpLocks/>
          </p:cNvGrpSpPr>
          <p:nvPr/>
        </p:nvGrpSpPr>
        <p:grpSpPr bwMode="auto">
          <a:xfrm>
            <a:off x="5937250" y="3776663"/>
            <a:ext cx="3130550" cy="1154112"/>
            <a:chOff x="7677802" y="1515649"/>
            <a:chExt cx="3130613" cy="1154504"/>
          </a:xfrm>
        </p:grpSpPr>
        <p:grpSp>
          <p:nvGrpSpPr>
            <p:cNvPr id="52239" name="Group 26"/>
            <p:cNvGrpSpPr>
              <a:grpSpLocks/>
            </p:cNvGrpSpPr>
            <p:nvPr/>
          </p:nvGrpSpPr>
          <p:grpSpPr bwMode="auto">
            <a:xfrm>
              <a:off x="7677802" y="1540701"/>
              <a:ext cx="2932396" cy="1129452"/>
              <a:chOff x="7940191" y="4121063"/>
              <a:chExt cx="2932396" cy="1129452"/>
            </a:xfrm>
          </p:grpSpPr>
          <p:pic>
            <p:nvPicPr>
              <p:cNvPr id="52243" name="Picture 22" descr="imaging.jpg"/>
              <p:cNvPicPr>
                <a:picLocks noChangeAspect="1"/>
              </p:cNvPicPr>
              <p:nvPr/>
            </p:nvPicPr>
            <p:blipFill>
              <a:blip r:embed="rId6" cstate="print"/>
              <a:srcRect t="15402" r="10461" b="61650"/>
              <a:stretch>
                <a:fillRect/>
              </a:stretch>
            </p:blipFill>
            <p:spPr bwMode="auto">
              <a:xfrm>
                <a:off x="7940191" y="4121063"/>
                <a:ext cx="2932396" cy="1129452"/>
              </a:xfrm>
              <a:prstGeom prst="rect">
                <a:avLst/>
              </a:prstGeom>
              <a:noFill/>
              <a:ln w="9525">
                <a:noFill/>
                <a:miter lim="800000"/>
                <a:headEnd/>
                <a:tailEnd/>
              </a:ln>
            </p:spPr>
          </p:pic>
          <p:sp>
            <p:nvSpPr>
              <p:cNvPr id="52244" name="Rectangle 23"/>
              <p:cNvSpPr>
                <a:spLocks noChangeArrowheads="1"/>
              </p:cNvSpPr>
              <p:nvPr/>
            </p:nvSpPr>
            <p:spPr bwMode="auto">
              <a:xfrm>
                <a:off x="10175436" y="4268759"/>
                <a:ext cx="690577" cy="166745"/>
              </a:xfrm>
              <a:prstGeom prst="rect">
                <a:avLst/>
              </a:prstGeom>
              <a:solidFill>
                <a:schemeClr val="bg1"/>
              </a:solidFill>
              <a:ln w="9525" algn="ctr">
                <a:noFill/>
                <a:round/>
                <a:headEnd/>
                <a:tailEnd/>
              </a:ln>
            </p:spPr>
            <p:txBody>
              <a:bodyPr/>
              <a:lstStyle/>
              <a:p>
                <a:pPr eaLnBrk="0" hangingPunct="0"/>
                <a:endParaRPr lang="en-US"/>
              </a:p>
            </p:txBody>
          </p:sp>
        </p:grpSp>
        <p:pic>
          <p:nvPicPr>
            <p:cNvPr id="52240" name="Picture 24" descr="imaging.jpg"/>
            <p:cNvPicPr>
              <a:picLocks noChangeAspect="1"/>
            </p:cNvPicPr>
            <p:nvPr/>
          </p:nvPicPr>
          <p:blipFill>
            <a:blip r:embed="rId6" cstate="print"/>
            <a:srcRect l="38287" t="8784" r="51768" b="85870"/>
            <a:stretch>
              <a:fillRect/>
            </a:stretch>
          </p:blipFill>
          <p:spPr bwMode="auto">
            <a:xfrm>
              <a:off x="8304750" y="1515649"/>
              <a:ext cx="325677" cy="263047"/>
            </a:xfrm>
            <a:prstGeom prst="rect">
              <a:avLst/>
            </a:prstGeom>
            <a:noFill/>
            <a:ln w="9525">
              <a:noFill/>
              <a:miter lim="800000"/>
              <a:headEnd/>
              <a:tailEnd/>
            </a:ln>
          </p:spPr>
        </p:pic>
        <p:sp>
          <p:nvSpPr>
            <p:cNvPr id="26" name="TextBox 25"/>
            <p:cNvSpPr txBox="1"/>
            <p:nvPr/>
          </p:nvSpPr>
          <p:spPr>
            <a:xfrm>
              <a:off x="10573460" y="2181037"/>
              <a:ext cx="234955" cy="308080"/>
            </a:xfrm>
            <a:prstGeom prst="rect">
              <a:avLst/>
            </a:prstGeom>
            <a:noFill/>
          </p:spPr>
          <p:txBody>
            <a:bodyPr wrap="none">
              <a:spAutoFit/>
            </a:bodyPr>
            <a:lstStyle/>
            <a:p>
              <a:pPr>
                <a:defRPr/>
              </a:pPr>
              <a:r>
                <a:rPr lang="en-US" sz="1400" dirty="0">
                  <a:latin typeface="+mn-lt"/>
                  <a:ea typeface="ＭＳ Ｐゴシック" pitchFamily="1" charset="-128"/>
                </a:rPr>
                <a:t>t</a:t>
              </a:r>
            </a:p>
          </p:txBody>
        </p:sp>
        <p:pic>
          <p:nvPicPr>
            <p:cNvPr id="52242" name="Picture 19" descr="imaging.jpg"/>
            <p:cNvPicPr>
              <a:picLocks noChangeAspect="1"/>
            </p:cNvPicPr>
            <p:nvPr/>
          </p:nvPicPr>
          <p:blipFill>
            <a:blip r:embed="rId6" cstate="print"/>
            <a:srcRect l="47913" t="5264" r="46732" b="83792"/>
            <a:stretch>
              <a:fillRect/>
            </a:stretch>
          </p:blipFill>
          <p:spPr bwMode="auto">
            <a:xfrm rot="-5400000">
              <a:off x="8837112" y="1415441"/>
              <a:ext cx="175365" cy="538619"/>
            </a:xfrm>
            <a:prstGeom prst="rect">
              <a:avLst/>
            </a:prstGeom>
            <a:noFill/>
            <a:ln w="9525">
              <a:noFill/>
              <a:miter lim="800000"/>
              <a:headEnd/>
              <a:tailEnd/>
            </a:ln>
          </p:spPr>
        </p:pic>
      </p:grpSp>
      <p:sp>
        <p:nvSpPr>
          <p:cNvPr id="18" name="Rectangle 17"/>
          <p:cNvSpPr/>
          <p:nvPr/>
        </p:nvSpPr>
        <p:spPr>
          <a:xfrm>
            <a:off x="3962400" y="3752850"/>
            <a:ext cx="2133600" cy="1200150"/>
          </a:xfrm>
          <a:prstGeom prst="rect">
            <a:avLst/>
          </a:prstGeom>
          <a:ln>
            <a:solidFill>
              <a:schemeClr val="tx1"/>
            </a:solidFill>
          </a:ln>
        </p:spPr>
        <p:txBody>
          <a:bodyPr>
            <a:spAutoFit/>
          </a:bodyPr>
          <a:lstStyle/>
          <a:p>
            <a:pPr>
              <a:defRPr/>
            </a:pPr>
            <a:r>
              <a:rPr lang="en-US" dirty="0">
                <a:latin typeface="+mn-lt"/>
                <a:ea typeface="ＭＳ Ｐゴシック" pitchFamily="-107" charset="-128"/>
              </a:rPr>
              <a:t>EIC: singlet quark size from deeply virtual </a:t>
            </a:r>
            <a:r>
              <a:rPr lang="en-US" dirty="0" err="1">
                <a:latin typeface="+mn-lt"/>
                <a:ea typeface="ＭＳ Ｐゴシック" pitchFamily="-107" charset="-128"/>
              </a:rPr>
              <a:t>compton</a:t>
            </a:r>
            <a:r>
              <a:rPr lang="en-US" dirty="0">
                <a:latin typeface="+mn-lt"/>
                <a:ea typeface="ＭＳ Ｐゴシック" pitchFamily="-107" charset="-128"/>
              </a:rPr>
              <a:t> scattering</a:t>
            </a:r>
          </a:p>
        </p:txBody>
      </p:sp>
      <p:pic>
        <p:nvPicPr>
          <p:cNvPr id="30" name="Picture 29" descr="meson.jpg"/>
          <p:cNvPicPr>
            <a:picLocks noChangeAspect="1"/>
          </p:cNvPicPr>
          <p:nvPr/>
        </p:nvPicPr>
        <p:blipFill>
          <a:blip r:embed="rId7" cstate="print"/>
          <a:srcRect/>
          <a:stretch>
            <a:fillRect/>
          </a:stretch>
        </p:blipFill>
        <p:spPr bwMode="auto">
          <a:xfrm>
            <a:off x="6553200" y="5032375"/>
            <a:ext cx="2508250" cy="1584325"/>
          </a:xfrm>
          <a:prstGeom prst="rect">
            <a:avLst/>
          </a:prstGeom>
          <a:noFill/>
          <a:ln w="9525">
            <a:noFill/>
            <a:miter lim="800000"/>
            <a:headEnd/>
            <a:tailEnd/>
          </a:ln>
        </p:spPr>
      </p:pic>
      <p:sp>
        <p:nvSpPr>
          <p:cNvPr id="31" name="Rectangle 30"/>
          <p:cNvSpPr/>
          <p:nvPr/>
        </p:nvSpPr>
        <p:spPr>
          <a:xfrm>
            <a:off x="3962400" y="5272088"/>
            <a:ext cx="2133600" cy="1200150"/>
          </a:xfrm>
          <a:prstGeom prst="rect">
            <a:avLst/>
          </a:prstGeom>
          <a:ln>
            <a:solidFill>
              <a:schemeClr val="tx1"/>
            </a:solidFill>
          </a:ln>
        </p:spPr>
        <p:txBody>
          <a:bodyPr>
            <a:spAutoFit/>
          </a:bodyPr>
          <a:lstStyle/>
          <a:p>
            <a:pPr>
              <a:defRPr/>
            </a:pPr>
            <a:r>
              <a:rPr lang="en-US" dirty="0">
                <a:latin typeface="+mn-lt"/>
                <a:ea typeface="ＭＳ Ｐゴシック" pitchFamily="-107" charset="-128"/>
              </a:rPr>
              <a:t>EIC:  strange and non-strange (sea) quark size from </a:t>
            </a:r>
            <a:r>
              <a:rPr lang="en-US" dirty="0">
                <a:latin typeface="Symbol" pitchFamily="18" charset="2"/>
                <a:ea typeface="ＭＳ Ｐゴシック" pitchFamily="-107" charset="-128"/>
              </a:rPr>
              <a:t>p</a:t>
            </a:r>
            <a:r>
              <a:rPr lang="en-US" dirty="0">
                <a:latin typeface="+mn-lt"/>
                <a:ea typeface="ＭＳ Ｐゴシック" pitchFamily="-107" charset="-128"/>
              </a:rPr>
              <a:t> and K production</a:t>
            </a:r>
          </a:p>
        </p:txBody>
      </p:sp>
      <p:sp>
        <p:nvSpPr>
          <p:cNvPr id="32" name="TextBox 31"/>
          <p:cNvSpPr txBox="1">
            <a:spLocks noChangeArrowheads="1"/>
          </p:cNvSpPr>
          <p:nvPr/>
        </p:nvSpPr>
        <p:spPr bwMode="auto">
          <a:xfrm>
            <a:off x="76200" y="5326063"/>
            <a:ext cx="1520825" cy="708025"/>
          </a:xfrm>
          <a:prstGeom prst="rect">
            <a:avLst/>
          </a:prstGeom>
          <a:noFill/>
          <a:ln w="9525">
            <a:noFill/>
            <a:miter lim="800000"/>
            <a:headEnd/>
            <a:tailEnd/>
          </a:ln>
        </p:spPr>
        <p:txBody>
          <a:bodyPr>
            <a:spAutoFit/>
          </a:bodyPr>
          <a:lstStyle/>
          <a:p>
            <a:pPr>
              <a:buFont typeface="Arial" pitchFamily="34" charset="0"/>
              <a:buChar char="•"/>
            </a:pPr>
            <a:r>
              <a:rPr lang="en-US" sz="1000" b="1" dirty="0">
                <a:solidFill>
                  <a:srgbClr val="990099"/>
                </a:solidFill>
              </a:rPr>
              <a:t> Q</a:t>
            </a:r>
            <a:r>
              <a:rPr lang="en-US" sz="1000" b="1" baseline="30000" dirty="0">
                <a:solidFill>
                  <a:srgbClr val="990099"/>
                </a:solidFill>
              </a:rPr>
              <a:t>2</a:t>
            </a:r>
            <a:r>
              <a:rPr lang="en-US" sz="1000" b="1" dirty="0">
                <a:solidFill>
                  <a:srgbClr val="990099"/>
                </a:solidFill>
              </a:rPr>
              <a:t> &gt; 10 GeV</a:t>
            </a:r>
            <a:r>
              <a:rPr lang="en-US" sz="1000" b="1" baseline="30000" dirty="0">
                <a:solidFill>
                  <a:srgbClr val="990099"/>
                </a:solidFill>
              </a:rPr>
              <a:t>2</a:t>
            </a:r>
            <a:r>
              <a:rPr lang="en-US" sz="1000" b="1" dirty="0">
                <a:solidFill>
                  <a:srgbClr val="990099"/>
                </a:solidFill>
              </a:rPr>
              <a:t> </a:t>
            </a:r>
          </a:p>
          <a:p>
            <a:r>
              <a:rPr lang="en-US" sz="1000" b="1" dirty="0">
                <a:solidFill>
                  <a:srgbClr val="990099"/>
                </a:solidFill>
              </a:rPr>
              <a:t>    for factorization </a:t>
            </a:r>
          </a:p>
          <a:p>
            <a:pPr>
              <a:buFont typeface="Arial" pitchFamily="34" charset="0"/>
              <a:buChar char="•"/>
            </a:pPr>
            <a:r>
              <a:rPr lang="en-US" sz="1000" b="1" dirty="0">
                <a:solidFill>
                  <a:srgbClr val="990099"/>
                </a:solidFill>
              </a:rPr>
              <a:t> Statistics hungry</a:t>
            </a:r>
          </a:p>
          <a:p>
            <a:r>
              <a:rPr lang="en-US" sz="1000" b="1" dirty="0">
                <a:solidFill>
                  <a:srgbClr val="990099"/>
                </a:solidFill>
              </a:rPr>
              <a:t>       at high Q</a:t>
            </a:r>
            <a:r>
              <a:rPr lang="en-US" sz="1000" b="1" baseline="30000" dirty="0">
                <a:solidFill>
                  <a:srgbClr val="990099"/>
                </a:solidFill>
              </a:rPr>
              <a:t>2</a:t>
            </a:r>
            <a:r>
              <a:rPr lang="en-US" sz="1000" b="1" dirty="0">
                <a:solidFill>
                  <a:srgbClr val="99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xslope_8xbins"/>
          <p:cNvPicPr>
            <a:picLocks noChangeAspect="1" noChangeArrowheads="1"/>
          </p:cNvPicPr>
          <p:nvPr/>
        </p:nvPicPr>
        <p:blipFill>
          <a:blip r:embed="rId2" cstate="print"/>
          <a:srcRect/>
          <a:stretch>
            <a:fillRect/>
          </a:stretch>
        </p:blipFill>
        <p:spPr bwMode="auto">
          <a:xfrm>
            <a:off x="4495800" y="2036763"/>
            <a:ext cx="4876800" cy="3983037"/>
          </a:xfrm>
          <a:prstGeom prst="rect">
            <a:avLst/>
          </a:prstGeom>
          <a:noFill/>
          <a:ln w="9525">
            <a:noFill/>
            <a:miter lim="800000"/>
            <a:headEnd/>
            <a:tailEnd/>
          </a:ln>
        </p:spPr>
      </p:pic>
      <p:sp>
        <p:nvSpPr>
          <p:cNvPr id="31747" name="TextBox 2"/>
          <p:cNvSpPr txBox="1">
            <a:spLocks noChangeArrowheads="1"/>
          </p:cNvSpPr>
          <p:nvPr/>
        </p:nvSpPr>
        <p:spPr bwMode="auto">
          <a:xfrm>
            <a:off x="0" y="0"/>
            <a:ext cx="9123363" cy="708025"/>
          </a:xfrm>
          <a:prstGeom prst="rect">
            <a:avLst/>
          </a:prstGeom>
          <a:noFill/>
          <a:ln w="9525">
            <a:noFill/>
            <a:miter lim="800000"/>
            <a:headEnd/>
            <a:tailEnd/>
          </a:ln>
        </p:spPr>
        <p:txBody>
          <a:bodyPr wrap="none">
            <a:spAutoFit/>
          </a:bodyPr>
          <a:lstStyle/>
          <a:p>
            <a:r>
              <a:rPr lang="en-US" sz="4000" b="1">
                <a:solidFill>
                  <a:srgbClr val="FF0000"/>
                </a:solidFill>
              </a:rPr>
              <a:t>GPDs and Transverse Gluon Imaging</a:t>
            </a:r>
          </a:p>
        </p:txBody>
      </p:sp>
      <p:sp>
        <p:nvSpPr>
          <p:cNvPr id="31748" name="TextBox 4"/>
          <p:cNvSpPr txBox="1">
            <a:spLocks noChangeArrowheads="1"/>
          </p:cNvSpPr>
          <p:nvPr/>
        </p:nvSpPr>
        <p:spPr bwMode="auto">
          <a:xfrm>
            <a:off x="361950" y="762000"/>
            <a:ext cx="8809038" cy="1077913"/>
          </a:xfrm>
          <a:prstGeom prst="rect">
            <a:avLst/>
          </a:prstGeom>
          <a:noFill/>
          <a:ln w="9525">
            <a:noFill/>
            <a:miter lim="800000"/>
            <a:headEnd/>
            <a:tailEnd/>
          </a:ln>
        </p:spPr>
        <p:txBody>
          <a:bodyPr wrap="none">
            <a:spAutoFit/>
          </a:bodyPr>
          <a:lstStyle/>
          <a:p>
            <a:r>
              <a:rPr lang="en-US" sz="1600" b="1">
                <a:solidFill>
                  <a:srgbClr val="00B050"/>
                </a:solidFill>
              </a:rPr>
              <a:t>Goal: Transverse gluon imaging of nucleon over wide range of x: 0.001 &lt; x &lt; 0.1</a:t>
            </a:r>
          </a:p>
          <a:p>
            <a:r>
              <a:rPr lang="en-US" sz="1600" b="1">
                <a:solidFill>
                  <a:srgbClr val="00B050"/>
                </a:solidFill>
              </a:rPr>
              <a:t>Requires: - Q</a:t>
            </a:r>
            <a:r>
              <a:rPr lang="en-US" sz="1600" b="1" baseline="30000">
                <a:solidFill>
                  <a:srgbClr val="00B050"/>
                </a:solidFill>
              </a:rPr>
              <a:t>2</a:t>
            </a:r>
            <a:r>
              <a:rPr lang="en-US" sz="1600" b="1">
                <a:solidFill>
                  <a:srgbClr val="00B050"/>
                </a:solidFill>
              </a:rPr>
              <a:t> ~ 10-20 GeV</a:t>
            </a:r>
            <a:r>
              <a:rPr lang="en-US" sz="1600" b="1" baseline="30000">
                <a:solidFill>
                  <a:srgbClr val="00B050"/>
                </a:solidFill>
              </a:rPr>
              <a:t>2</a:t>
            </a:r>
            <a:r>
              <a:rPr lang="en-US" sz="1600" b="1">
                <a:solidFill>
                  <a:srgbClr val="00B050"/>
                </a:solidFill>
              </a:rPr>
              <a:t> to facilitate interpretation</a:t>
            </a:r>
          </a:p>
          <a:p>
            <a:r>
              <a:rPr lang="en-US" sz="1600" b="1">
                <a:solidFill>
                  <a:srgbClr val="00B050"/>
                </a:solidFill>
              </a:rPr>
              <a:t>	 - Wide Q</a:t>
            </a:r>
            <a:r>
              <a:rPr lang="en-US" sz="1600" b="1" baseline="30000">
                <a:solidFill>
                  <a:srgbClr val="00B050"/>
                </a:solidFill>
              </a:rPr>
              <a:t>2</a:t>
            </a:r>
            <a:r>
              <a:rPr lang="en-US" sz="1600" b="1">
                <a:solidFill>
                  <a:srgbClr val="00B050"/>
                </a:solidFill>
              </a:rPr>
              <a:t>, W</a:t>
            </a:r>
            <a:r>
              <a:rPr lang="en-US" sz="1600" b="1" baseline="30000">
                <a:solidFill>
                  <a:srgbClr val="00B050"/>
                </a:solidFill>
              </a:rPr>
              <a:t>2</a:t>
            </a:r>
            <a:r>
              <a:rPr lang="en-US" sz="1600" b="1">
                <a:solidFill>
                  <a:srgbClr val="00B050"/>
                </a:solidFill>
              </a:rPr>
              <a:t> (x) range</a:t>
            </a:r>
          </a:p>
          <a:p>
            <a:r>
              <a:rPr lang="en-US" sz="1600" b="1">
                <a:solidFill>
                  <a:srgbClr val="00B050"/>
                </a:solidFill>
              </a:rPr>
              <a:t>	 - </a:t>
            </a:r>
            <a:r>
              <a:rPr lang="en-US" sz="1600" b="1" u="sng">
                <a:solidFill>
                  <a:srgbClr val="00B050"/>
                </a:solidFill>
              </a:rPr>
              <a:t>luminosity of 10</a:t>
            </a:r>
            <a:r>
              <a:rPr lang="en-US" sz="1600" b="1" u="sng" baseline="30000">
                <a:solidFill>
                  <a:srgbClr val="00B050"/>
                </a:solidFill>
              </a:rPr>
              <a:t>33</a:t>
            </a:r>
            <a:r>
              <a:rPr lang="en-US" sz="1600" b="1" u="sng">
                <a:solidFill>
                  <a:srgbClr val="00B050"/>
                </a:solidFill>
              </a:rPr>
              <a:t> (or more)</a:t>
            </a:r>
            <a:r>
              <a:rPr lang="en-US" sz="1600" b="1">
                <a:solidFill>
                  <a:srgbClr val="00B050"/>
                </a:solidFill>
              </a:rPr>
              <a:t> to do </a:t>
            </a:r>
            <a:r>
              <a:rPr lang="en-US" sz="1600" b="1" i="1">
                <a:solidFill>
                  <a:srgbClr val="00B050"/>
                </a:solidFill>
              </a:rPr>
              <a:t>differential</a:t>
            </a:r>
            <a:r>
              <a:rPr lang="en-US" sz="1600" b="1">
                <a:solidFill>
                  <a:srgbClr val="00B050"/>
                </a:solidFill>
              </a:rPr>
              <a:t> measurements in Q</a:t>
            </a:r>
            <a:r>
              <a:rPr lang="en-US" sz="1600" b="1" baseline="30000">
                <a:solidFill>
                  <a:srgbClr val="00B050"/>
                </a:solidFill>
              </a:rPr>
              <a:t>2</a:t>
            </a:r>
            <a:r>
              <a:rPr lang="en-US" sz="1600" b="1">
                <a:solidFill>
                  <a:srgbClr val="00B050"/>
                </a:solidFill>
              </a:rPr>
              <a:t>, W</a:t>
            </a:r>
            <a:r>
              <a:rPr lang="en-US" sz="1600" b="1" baseline="30000">
                <a:solidFill>
                  <a:srgbClr val="00B050"/>
                </a:solidFill>
              </a:rPr>
              <a:t>2</a:t>
            </a:r>
            <a:r>
              <a:rPr lang="en-US" sz="1600" b="1">
                <a:solidFill>
                  <a:srgbClr val="00B050"/>
                </a:solidFill>
              </a:rPr>
              <a:t>, t</a:t>
            </a:r>
          </a:p>
        </p:txBody>
      </p:sp>
      <p:pic>
        <p:nvPicPr>
          <p:cNvPr id="31749" name="Picture 1" descr="dvcs1.jpg"/>
          <p:cNvPicPr>
            <a:picLocks noChangeAspect="1"/>
          </p:cNvPicPr>
          <p:nvPr/>
        </p:nvPicPr>
        <p:blipFill>
          <a:blip r:embed="rId3" cstate="print"/>
          <a:srcRect l="49315" b="50221"/>
          <a:stretch>
            <a:fillRect/>
          </a:stretch>
        </p:blipFill>
        <p:spPr bwMode="auto">
          <a:xfrm>
            <a:off x="304800" y="2312988"/>
            <a:ext cx="3657600" cy="3478212"/>
          </a:xfrm>
          <a:prstGeom prst="rect">
            <a:avLst/>
          </a:prstGeom>
          <a:noFill/>
          <a:ln w="9525">
            <a:noFill/>
            <a:miter lim="800000"/>
            <a:headEnd/>
            <a:tailEnd/>
          </a:ln>
        </p:spPr>
      </p:pic>
      <p:cxnSp>
        <p:nvCxnSpPr>
          <p:cNvPr id="10" name="Straight Arrow Connector 9"/>
          <p:cNvCxnSpPr/>
          <p:nvPr/>
        </p:nvCxnSpPr>
        <p:spPr>
          <a:xfrm>
            <a:off x="3352800" y="4495800"/>
            <a:ext cx="1752600" cy="1588"/>
          </a:xfrm>
          <a:prstGeom prst="straightConnector1">
            <a:avLst/>
          </a:prstGeom>
          <a:ln w="762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1"/>
          <p:cNvSpPr txBox="1">
            <a:spLocks noChangeArrowheads="1"/>
          </p:cNvSpPr>
          <p:nvPr/>
        </p:nvSpPr>
        <p:spPr bwMode="auto">
          <a:xfrm>
            <a:off x="431800" y="1905000"/>
            <a:ext cx="3606800" cy="400050"/>
          </a:xfrm>
          <a:prstGeom prst="rect">
            <a:avLst/>
          </a:prstGeom>
          <a:noFill/>
          <a:ln w="38100">
            <a:solidFill>
              <a:srgbClr val="FF9900"/>
            </a:solidFill>
            <a:miter lim="800000"/>
            <a:headEnd/>
            <a:tailEnd/>
          </a:ln>
        </p:spPr>
        <p:txBody>
          <a:bodyPr wrap="none">
            <a:spAutoFit/>
          </a:bodyPr>
          <a:lstStyle/>
          <a:p>
            <a:r>
              <a:rPr lang="en-US" sz="2000"/>
              <a:t>Q</a:t>
            </a:r>
            <a:r>
              <a:rPr lang="en-US" sz="2000" baseline="30000"/>
              <a:t>2</a:t>
            </a:r>
            <a:r>
              <a:rPr lang="en-US" sz="2000"/>
              <a:t> = 10 GeV</a:t>
            </a:r>
            <a:r>
              <a:rPr lang="en-US" sz="2000" baseline="30000"/>
              <a:t>2</a:t>
            </a:r>
            <a:r>
              <a:rPr lang="en-US" sz="2000"/>
              <a:t> projected data</a:t>
            </a:r>
          </a:p>
        </p:txBody>
      </p:sp>
      <p:sp>
        <p:nvSpPr>
          <p:cNvPr id="14" name="TextBox 13"/>
          <p:cNvSpPr txBox="1">
            <a:spLocks noChangeArrowheads="1"/>
          </p:cNvSpPr>
          <p:nvPr/>
        </p:nvSpPr>
        <p:spPr bwMode="auto">
          <a:xfrm>
            <a:off x="5791200" y="6019800"/>
            <a:ext cx="2895600" cy="830263"/>
          </a:xfrm>
          <a:prstGeom prst="rect">
            <a:avLst/>
          </a:prstGeom>
          <a:noFill/>
          <a:ln w="9525">
            <a:noFill/>
            <a:miter lim="800000"/>
            <a:headEnd/>
            <a:tailEnd/>
          </a:ln>
        </p:spPr>
        <p:txBody>
          <a:bodyPr>
            <a:spAutoFit/>
          </a:bodyPr>
          <a:lstStyle/>
          <a:p>
            <a:r>
              <a:rPr lang="en-US" i="1"/>
              <a:t>Simultaneous data at other Q</a:t>
            </a:r>
            <a:r>
              <a:rPr lang="en-US" i="1" baseline="30000"/>
              <a:t>2</a:t>
            </a:r>
            <a:r>
              <a:rPr lang="en-US" i="1"/>
              <a:t>-values</a:t>
            </a:r>
            <a:endParaRPr lang="en-US" i="1" baseline="30000"/>
          </a:p>
        </p:txBody>
      </p:sp>
      <p:sp>
        <p:nvSpPr>
          <p:cNvPr id="11" name="TextBox 10"/>
          <p:cNvSpPr txBox="1">
            <a:spLocks noChangeArrowheads="1"/>
          </p:cNvSpPr>
          <p:nvPr/>
        </p:nvSpPr>
        <p:spPr bwMode="auto">
          <a:xfrm>
            <a:off x="5029200" y="1828800"/>
            <a:ext cx="4106863" cy="461963"/>
          </a:xfrm>
          <a:prstGeom prst="rect">
            <a:avLst/>
          </a:prstGeom>
          <a:noFill/>
          <a:ln w="9525">
            <a:noFill/>
            <a:miter lim="800000"/>
            <a:headEnd/>
            <a:tailEnd/>
          </a:ln>
        </p:spPr>
        <p:txBody>
          <a:bodyPr wrap="none">
            <a:spAutoFit/>
          </a:bodyPr>
          <a:lstStyle/>
          <a:p>
            <a:r>
              <a:rPr lang="en-US" b="1">
                <a:solidFill>
                  <a:srgbClr val="FF0000"/>
                </a:solidFill>
              </a:rPr>
              <a:t>EIC enables gluon imaging!</a:t>
            </a:r>
          </a:p>
        </p:txBody>
      </p:sp>
      <p:pic>
        <p:nvPicPr>
          <p:cNvPr id="17" name="Picture 8" descr="EIClogo.jpg"/>
          <p:cNvPicPr>
            <a:picLocks noChangeAspect="1"/>
          </p:cNvPicPr>
          <p:nvPr/>
        </p:nvPicPr>
        <p:blipFill>
          <a:blip r:embed="rId4" cstate="print"/>
          <a:srcRect/>
          <a:stretch>
            <a:fillRect/>
          </a:stretch>
        </p:blipFill>
        <p:spPr bwMode="auto">
          <a:xfrm>
            <a:off x="3962400" y="5638800"/>
            <a:ext cx="1143000" cy="1136650"/>
          </a:xfrm>
          <a:prstGeom prst="rect">
            <a:avLst/>
          </a:prstGeom>
          <a:noFill/>
          <a:ln w="9525">
            <a:noFill/>
            <a:miter lim="800000"/>
            <a:headEnd/>
            <a:tailEnd/>
          </a:ln>
        </p:spPr>
      </p:pic>
      <p:sp>
        <p:nvSpPr>
          <p:cNvPr id="31755" name="TextBox 11"/>
          <p:cNvSpPr txBox="1">
            <a:spLocks noChangeArrowheads="1"/>
          </p:cNvSpPr>
          <p:nvPr/>
        </p:nvSpPr>
        <p:spPr bwMode="auto">
          <a:xfrm>
            <a:off x="1066800" y="6172200"/>
            <a:ext cx="2198688" cy="369888"/>
          </a:xfrm>
          <a:prstGeom prst="rect">
            <a:avLst/>
          </a:prstGeom>
          <a:noFill/>
          <a:ln w="9525">
            <a:noFill/>
            <a:miter lim="800000"/>
            <a:headEnd/>
            <a:tailEnd/>
          </a:ln>
        </p:spPr>
        <p:txBody>
          <a:bodyPr wrap="none">
            <a:spAutoFit/>
          </a:bodyPr>
          <a:lstStyle/>
          <a:p>
            <a:r>
              <a:rPr lang="en-US" i="1" dirty="0"/>
              <a:t>(</a:t>
            </a:r>
            <a:r>
              <a:rPr lang="en-US" i="1" dirty="0" err="1"/>
              <a:t>Andrzej</a:t>
            </a:r>
            <a:r>
              <a:rPr lang="en-US" i="1" dirty="0"/>
              <a:t> </a:t>
            </a:r>
            <a:r>
              <a:rPr lang="en-US" i="1" dirty="0" err="1"/>
              <a:t>Sandacz</a:t>
            </a:r>
            <a:r>
              <a:rPr lang="en-US"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90488"/>
            <a:ext cx="9144000" cy="576262"/>
          </a:xfrm>
        </p:spPr>
        <p:txBody>
          <a:bodyPr/>
          <a:lstStyle/>
          <a:p>
            <a:pPr eaLnBrk="1" hangingPunct="1">
              <a:defRPr/>
            </a:pPr>
            <a:r>
              <a:rPr lang="en-US" b="1" dirty="0" smtClean="0">
                <a:solidFill>
                  <a:srgbClr val="FF0000"/>
                </a:solidFill>
                <a:latin typeface="+mn-lt"/>
                <a:ea typeface="ＭＳ Ｐゴシック" pitchFamily="-107" charset="-128"/>
              </a:rPr>
              <a:t>The road to orbital motion</a:t>
            </a:r>
          </a:p>
        </p:txBody>
      </p:sp>
      <p:sp>
        <p:nvSpPr>
          <p:cNvPr id="27658" name="Text Box 11"/>
          <p:cNvSpPr txBox="1">
            <a:spLocks noChangeArrowheads="1"/>
          </p:cNvSpPr>
          <p:nvPr/>
        </p:nvSpPr>
        <p:spPr bwMode="auto">
          <a:xfrm>
            <a:off x="4368800" y="2097088"/>
            <a:ext cx="4622800" cy="646112"/>
          </a:xfrm>
          <a:prstGeom prst="rect">
            <a:avLst/>
          </a:prstGeom>
          <a:noFill/>
          <a:ln w="9525">
            <a:noFill/>
            <a:miter lim="800000"/>
            <a:headEnd/>
            <a:tailEnd/>
          </a:ln>
        </p:spPr>
        <p:txBody>
          <a:bodyPr>
            <a:spAutoFit/>
          </a:bodyPr>
          <a:lstStyle/>
          <a:p>
            <a:pPr algn="ctr">
              <a:defRPr/>
            </a:pPr>
            <a:r>
              <a:rPr lang="en-US" dirty="0">
                <a:solidFill>
                  <a:schemeClr val="accent2"/>
                </a:solidFill>
                <a:latin typeface="+mn-lt"/>
                <a:ea typeface="ＭＳ Ｐゴシック" pitchFamily="1" charset="-128"/>
              </a:rPr>
              <a:t>An EIC with high transverse polarization is the optimal tool to to study this!</a:t>
            </a:r>
          </a:p>
        </p:txBody>
      </p:sp>
      <p:pic>
        <p:nvPicPr>
          <p:cNvPr id="27657" name="Picture 9" descr="semi_elic"/>
          <p:cNvPicPr>
            <a:picLocks noChangeAspect="1" noChangeArrowheads="1"/>
          </p:cNvPicPr>
          <p:nvPr/>
        </p:nvPicPr>
        <p:blipFill>
          <a:blip r:embed="rId2" cstate="print"/>
          <a:srcRect t="3238"/>
          <a:stretch>
            <a:fillRect/>
          </a:stretch>
        </p:blipFill>
        <p:spPr bwMode="auto">
          <a:xfrm>
            <a:off x="5075238" y="2895600"/>
            <a:ext cx="3679825" cy="3681413"/>
          </a:xfrm>
          <a:prstGeom prst="rect">
            <a:avLst/>
          </a:prstGeom>
          <a:noFill/>
          <a:ln w="9525">
            <a:noFill/>
            <a:miter lim="800000"/>
            <a:headEnd/>
            <a:tailEnd/>
          </a:ln>
        </p:spPr>
      </p:pic>
      <p:sp>
        <p:nvSpPr>
          <p:cNvPr id="16" name="Rectangle 15"/>
          <p:cNvSpPr>
            <a:spLocks noChangeArrowheads="1"/>
          </p:cNvSpPr>
          <p:nvPr/>
        </p:nvSpPr>
        <p:spPr bwMode="auto">
          <a:xfrm>
            <a:off x="5618163" y="2855913"/>
            <a:ext cx="3125787" cy="115887"/>
          </a:xfrm>
          <a:prstGeom prst="rect">
            <a:avLst/>
          </a:prstGeom>
          <a:solidFill>
            <a:schemeClr val="bg1"/>
          </a:solidFill>
          <a:ln w="9525" algn="ctr">
            <a:solidFill>
              <a:schemeClr val="bg1"/>
            </a:solidFill>
            <a:round/>
            <a:headEnd/>
            <a:tailEnd/>
          </a:ln>
        </p:spPr>
        <p:txBody>
          <a:bodyPr/>
          <a:lstStyle/>
          <a:p>
            <a:pPr eaLnBrk="0" hangingPunct="0"/>
            <a:endParaRPr lang="en-US"/>
          </a:p>
        </p:txBody>
      </p:sp>
      <p:pic>
        <p:nvPicPr>
          <p:cNvPr id="56326" name="Picture 17" descr="Transversity_v3.jpg"/>
          <p:cNvPicPr>
            <a:picLocks noChangeAspect="1"/>
          </p:cNvPicPr>
          <p:nvPr/>
        </p:nvPicPr>
        <p:blipFill>
          <a:blip r:embed="rId3" cstate="print"/>
          <a:srcRect/>
          <a:stretch>
            <a:fillRect/>
          </a:stretch>
        </p:blipFill>
        <p:spPr bwMode="auto">
          <a:xfrm>
            <a:off x="331788" y="4614863"/>
            <a:ext cx="2030412" cy="1785937"/>
          </a:xfrm>
          <a:prstGeom prst="rect">
            <a:avLst/>
          </a:prstGeom>
          <a:noFill/>
          <a:ln w="9525">
            <a:noFill/>
            <a:miter lim="800000"/>
            <a:headEnd/>
            <a:tailEnd/>
          </a:ln>
        </p:spPr>
      </p:pic>
      <p:sp>
        <p:nvSpPr>
          <p:cNvPr id="19" name="TextBox 18"/>
          <p:cNvSpPr txBox="1"/>
          <p:nvPr/>
        </p:nvSpPr>
        <p:spPr>
          <a:xfrm>
            <a:off x="4659313" y="863600"/>
            <a:ext cx="4422775" cy="1077913"/>
          </a:xfrm>
          <a:prstGeom prst="rect">
            <a:avLst/>
          </a:prstGeom>
          <a:noFill/>
        </p:spPr>
        <p:txBody>
          <a:bodyPr>
            <a:spAutoFit/>
          </a:bodyPr>
          <a:lstStyle/>
          <a:p>
            <a:pPr>
              <a:defRPr/>
            </a:pPr>
            <a:r>
              <a:rPr lang="en-US" sz="1600" dirty="0">
                <a:latin typeface="+mn-lt"/>
                <a:ea typeface="ＭＳ Ｐゴシック" pitchFamily="34" charset="-128"/>
              </a:rPr>
              <a:t>The difference between the </a:t>
            </a:r>
            <a:r>
              <a:rPr lang="en-US" sz="1600" dirty="0">
                <a:latin typeface="Symbol" pitchFamily="18" charset="2"/>
                <a:ea typeface="ＭＳ Ｐゴシック" pitchFamily="34" charset="-128"/>
              </a:rPr>
              <a:t>p</a:t>
            </a:r>
            <a:r>
              <a:rPr lang="en-US" sz="1600" baseline="30000" dirty="0">
                <a:latin typeface="+mn-lt"/>
                <a:ea typeface="ＭＳ Ｐゴシック" pitchFamily="34" charset="-128"/>
              </a:rPr>
              <a:t>+</a:t>
            </a:r>
            <a:r>
              <a:rPr lang="en-US" sz="1600" dirty="0">
                <a:latin typeface="+mn-lt"/>
                <a:ea typeface="ＭＳ Ｐゴシック" pitchFamily="34" charset="-128"/>
              </a:rPr>
              <a:t>, </a:t>
            </a:r>
            <a:r>
              <a:rPr lang="en-US" sz="1600" dirty="0">
                <a:latin typeface="Symbol" pitchFamily="18" charset="2"/>
                <a:ea typeface="ＭＳ Ｐゴシック" pitchFamily="34" charset="-128"/>
              </a:rPr>
              <a:t>p</a:t>
            </a:r>
            <a:r>
              <a:rPr lang="en-US" sz="1600" baseline="30000" dirty="0">
                <a:latin typeface="+mn-lt"/>
                <a:ea typeface="ＭＳ Ｐゴシック" pitchFamily="34" charset="-128"/>
              </a:rPr>
              <a:t>–</a:t>
            </a:r>
            <a:r>
              <a:rPr lang="en-US" sz="1600" dirty="0">
                <a:latin typeface="+mn-lt"/>
                <a:ea typeface="ＭＳ Ｐゴシック" pitchFamily="34" charset="-128"/>
              </a:rPr>
              <a:t>, and K</a:t>
            </a:r>
            <a:r>
              <a:rPr lang="en-US" sz="1600" baseline="30000" dirty="0">
                <a:latin typeface="+mn-lt"/>
                <a:ea typeface="ＭＳ Ｐゴシック" pitchFamily="34" charset="-128"/>
              </a:rPr>
              <a:t>+</a:t>
            </a:r>
            <a:r>
              <a:rPr lang="en-US" sz="1600" dirty="0">
                <a:latin typeface="+mn-lt"/>
                <a:ea typeface="ＭＳ Ｐゴシック" pitchFamily="34" charset="-128"/>
              </a:rPr>
              <a:t> asymmetries reveals that quarks and anti-quarks of different flavor are </a:t>
            </a:r>
            <a:r>
              <a:rPr lang="en-US" sz="1600" b="1" dirty="0">
                <a:solidFill>
                  <a:srgbClr val="FF0000"/>
                </a:solidFill>
                <a:latin typeface="+mn-lt"/>
                <a:ea typeface="ＭＳ Ｐゴシック" pitchFamily="34" charset="-128"/>
              </a:rPr>
              <a:t>orbiting in different ways</a:t>
            </a:r>
            <a:r>
              <a:rPr lang="en-US" sz="1600" dirty="0">
                <a:latin typeface="+mn-lt"/>
                <a:ea typeface="ＭＳ Ｐゴシック" pitchFamily="34" charset="-128"/>
              </a:rPr>
              <a:t> within the proton.</a:t>
            </a:r>
            <a:endParaRPr lang="en-US" sz="1600" dirty="0">
              <a:latin typeface="+mn-lt"/>
              <a:ea typeface="ＭＳ Ｐゴシック" pitchFamily="1" charset="-128"/>
            </a:endParaRPr>
          </a:p>
        </p:txBody>
      </p:sp>
      <p:pic>
        <p:nvPicPr>
          <p:cNvPr id="56328" name="Picture 4" descr="plot-text-Kplus-1"/>
          <p:cNvPicPr>
            <a:picLocks noChangeAspect="1" noChangeArrowheads="1"/>
          </p:cNvPicPr>
          <p:nvPr/>
        </p:nvPicPr>
        <p:blipFill>
          <a:blip r:embed="rId4" cstate="print"/>
          <a:srcRect/>
          <a:stretch>
            <a:fillRect/>
          </a:stretch>
        </p:blipFill>
        <p:spPr bwMode="auto">
          <a:xfrm>
            <a:off x="738188" y="1516063"/>
            <a:ext cx="2957512" cy="2905125"/>
          </a:xfrm>
          <a:prstGeom prst="rect">
            <a:avLst/>
          </a:prstGeom>
          <a:noFill/>
          <a:ln w="9525">
            <a:noFill/>
            <a:miter lim="800000"/>
            <a:headEnd/>
            <a:tailEnd/>
          </a:ln>
        </p:spPr>
      </p:pic>
      <p:sp>
        <p:nvSpPr>
          <p:cNvPr id="25" name="TextBox 24"/>
          <p:cNvSpPr txBox="1"/>
          <p:nvPr/>
        </p:nvSpPr>
        <p:spPr>
          <a:xfrm>
            <a:off x="228600" y="838200"/>
            <a:ext cx="4249738" cy="584200"/>
          </a:xfrm>
          <a:prstGeom prst="rect">
            <a:avLst/>
          </a:prstGeom>
          <a:noFill/>
        </p:spPr>
        <p:txBody>
          <a:bodyPr wrap="none">
            <a:spAutoFit/>
          </a:bodyPr>
          <a:lstStyle/>
          <a:p>
            <a:pPr algn="ctr">
              <a:defRPr/>
            </a:pPr>
            <a:r>
              <a:rPr lang="en-US" sz="1600" dirty="0">
                <a:latin typeface="+mn-lt"/>
                <a:ea typeface="ＭＳ Ｐゴシック" pitchFamily="1" charset="-128"/>
              </a:rPr>
              <a:t>Swing to the left, swing to the right: </a:t>
            </a:r>
          </a:p>
          <a:p>
            <a:pPr algn="ctr">
              <a:defRPr/>
            </a:pPr>
            <a:r>
              <a:rPr lang="en-US" sz="1600" dirty="0">
                <a:latin typeface="+mn-lt"/>
                <a:ea typeface="ＭＳ Ｐゴシック" pitchFamily="1" charset="-128"/>
              </a:rPr>
              <a:t>A surprise of transverse-spin experiments</a:t>
            </a:r>
          </a:p>
        </p:txBody>
      </p:sp>
      <p:grpSp>
        <p:nvGrpSpPr>
          <p:cNvPr id="56330" name="Group 20"/>
          <p:cNvGrpSpPr>
            <a:grpSpLocks/>
          </p:cNvGrpSpPr>
          <p:nvPr/>
        </p:nvGrpSpPr>
        <p:grpSpPr bwMode="auto">
          <a:xfrm>
            <a:off x="2495550" y="4637088"/>
            <a:ext cx="2305050" cy="1535112"/>
            <a:chOff x="200416" y="5536497"/>
            <a:chExt cx="4096011" cy="743402"/>
          </a:xfrm>
        </p:grpSpPr>
        <p:sp>
          <p:nvSpPr>
            <p:cNvPr id="14" name="TextBox 13"/>
            <p:cNvSpPr txBox="1"/>
            <p:nvPr/>
          </p:nvSpPr>
          <p:spPr>
            <a:xfrm>
              <a:off x="200416" y="5536497"/>
              <a:ext cx="4096011" cy="670369"/>
            </a:xfrm>
            <a:prstGeom prst="rect">
              <a:avLst/>
            </a:prstGeom>
            <a:noFill/>
          </p:spPr>
          <p:txBody>
            <a:bodyPr>
              <a:spAutoFit/>
            </a:bodyPr>
            <a:lstStyle/>
            <a:p>
              <a:pPr>
                <a:defRPr/>
              </a:pPr>
              <a:r>
                <a:rPr lang="en-US" sz="1400" i="1" dirty="0">
                  <a:latin typeface="+mn-lt"/>
                  <a:ea typeface="ＭＳ Ｐゴシック" pitchFamily="1" charset="-128"/>
                </a:rPr>
                <a:t>Illustration of the possible correlation between the internal motion of an up quark and the direction in which a positively-charged </a:t>
              </a:r>
              <a:r>
                <a:rPr lang="en-US" sz="1400" i="1" dirty="0" err="1">
                  <a:latin typeface="+mn-lt"/>
                  <a:ea typeface="ＭＳ Ｐゴシック" pitchFamily="1" charset="-128"/>
                </a:rPr>
                <a:t>pion</a:t>
              </a:r>
              <a:r>
                <a:rPr lang="en-US" sz="1400" i="1" dirty="0">
                  <a:latin typeface="+mn-lt"/>
                  <a:ea typeface="ＭＳ Ｐゴシック" pitchFamily="1" charset="-128"/>
                </a:rPr>
                <a:t> (</a:t>
              </a:r>
              <a:r>
                <a:rPr lang="en-US" sz="1400" i="1" dirty="0" err="1">
                  <a:latin typeface="+mn-lt"/>
                  <a:ea typeface="ＭＳ Ｐゴシック" pitchFamily="1" charset="-128"/>
                </a:rPr>
                <a:t>ud</a:t>
              </a:r>
              <a:r>
                <a:rPr lang="en-US" sz="1400" i="1" dirty="0">
                  <a:latin typeface="+mn-lt"/>
                  <a:ea typeface="ＭＳ Ｐゴシック" pitchFamily="1" charset="-128"/>
                </a:rPr>
                <a:t>) flies off.</a:t>
              </a:r>
            </a:p>
          </p:txBody>
        </p:sp>
        <p:sp>
          <p:nvSpPr>
            <p:cNvPr id="15" name="TextBox 14"/>
            <p:cNvSpPr txBox="1"/>
            <p:nvPr/>
          </p:nvSpPr>
          <p:spPr>
            <a:xfrm>
              <a:off x="482510" y="6100775"/>
              <a:ext cx="293378" cy="179124"/>
            </a:xfrm>
            <a:prstGeom prst="rect">
              <a:avLst/>
            </a:prstGeom>
            <a:noFill/>
          </p:spPr>
          <p:txBody>
            <a:bodyPr>
              <a:spAutoFit/>
            </a:bodyPr>
            <a:lstStyle/>
            <a:p>
              <a:pPr>
                <a:defRPr/>
              </a:pPr>
              <a:r>
                <a:rPr lang="en-US" i="1" dirty="0">
                  <a:latin typeface="+mn-lt"/>
                  <a:ea typeface="ＭＳ Ｐゴシック" pitchFamily="1" charset="-128"/>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609600"/>
          </a:xfrm>
          <a:prstGeom prst="rect">
            <a:avLst/>
          </a:prstGeom>
        </p:spPr>
        <p:txBody>
          <a:bodyPr/>
          <a:lstStyle/>
          <a:p>
            <a:pPr algn="ctr">
              <a:defRPr/>
            </a:pPr>
            <a:r>
              <a:rPr lang="en-US" sz="2800" b="1" kern="0" dirty="0">
                <a:solidFill>
                  <a:srgbClr val="FF0000"/>
                </a:solidFill>
                <a:ea typeface="+mj-ea"/>
                <a:cs typeface="Arial" pitchFamily="34" charset="0"/>
              </a:rPr>
              <a:t>A High-Luminosity </a:t>
            </a:r>
            <a:r>
              <a:rPr lang="en-US" sz="2800" b="1" kern="0" dirty="0" smtClean="0">
                <a:solidFill>
                  <a:srgbClr val="FF0000"/>
                </a:solidFill>
                <a:ea typeface="+mj-ea"/>
                <a:cs typeface="Arial" pitchFamily="34" charset="0"/>
              </a:rPr>
              <a:t>Electron </a:t>
            </a:r>
            <a:r>
              <a:rPr lang="en-US" sz="2800" b="1" kern="0" dirty="0">
                <a:solidFill>
                  <a:srgbClr val="FF0000"/>
                </a:solidFill>
                <a:ea typeface="+mj-ea"/>
                <a:cs typeface="Arial" pitchFamily="34" charset="0"/>
              </a:rPr>
              <a:t>Ion </a:t>
            </a:r>
            <a:r>
              <a:rPr lang="en-US" sz="2800" b="1" kern="0" dirty="0" smtClean="0">
                <a:solidFill>
                  <a:srgbClr val="FF0000"/>
                </a:solidFill>
                <a:ea typeface="+mj-ea"/>
                <a:cs typeface="Arial" pitchFamily="34" charset="0"/>
              </a:rPr>
              <a:t>Collider</a:t>
            </a:r>
            <a:endParaRPr lang="en-US" sz="2800" b="1" kern="0" dirty="0">
              <a:solidFill>
                <a:srgbClr val="FF0000"/>
              </a:solidFill>
              <a:ea typeface="+mj-ea"/>
              <a:cs typeface="Arial" pitchFamily="34" charset="0"/>
            </a:endParaRPr>
          </a:p>
        </p:txBody>
      </p:sp>
      <p:sp>
        <p:nvSpPr>
          <p:cNvPr id="30723" name="TextBox 2"/>
          <p:cNvSpPr txBox="1">
            <a:spLocks noChangeArrowheads="1"/>
          </p:cNvSpPr>
          <p:nvPr/>
        </p:nvSpPr>
        <p:spPr bwMode="auto">
          <a:xfrm>
            <a:off x="266700" y="4724400"/>
            <a:ext cx="8686800" cy="1938337"/>
          </a:xfrm>
          <a:prstGeom prst="rect">
            <a:avLst/>
          </a:prstGeom>
          <a:noFill/>
          <a:ln w="9525">
            <a:noFill/>
            <a:miter lim="800000"/>
            <a:headEnd/>
            <a:tailEnd/>
          </a:ln>
        </p:spPr>
        <p:txBody>
          <a:bodyPr>
            <a:spAutoFit/>
          </a:bodyPr>
          <a:lstStyle/>
          <a:p>
            <a:pPr>
              <a:buFont typeface="Arial" charset="0"/>
              <a:buChar char="•"/>
              <a:defRPr/>
            </a:pPr>
            <a:r>
              <a:rPr lang="en-US" sz="2000" dirty="0">
                <a:ea typeface="ＭＳ Ｐゴシック" pitchFamily="1" charset="-128"/>
              </a:rPr>
              <a:t> B</a:t>
            </a:r>
            <a:r>
              <a:rPr lang="en-US" sz="2000" dirty="0" smtClean="0">
                <a:ea typeface="ＭＳ Ｐゴシック" pitchFamily="1" charset="-128"/>
              </a:rPr>
              <a:t>ase EIC Requirements:</a:t>
            </a:r>
            <a:endParaRPr lang="en-US" sz="2000" dirty="0">
              <a:ea typeface="ＭＳ Ｐゴシック" pitchFamily="1" charset="-128"/>
            </a:endParaRPr>
          </a:p>
          <a:p>
            <a:pPr lvl="2">
              <a:buFont typeface="Arial" charset="0"/>
              <a:buChar char="•"/>
              <a:defRPr/>
            </a:pPr>
            <a:r>
              <a:rPr lang="en-US" sz="2000" dirty="0">
                <a:ea typeface="ＭＳ Ｐゴシック" pitchFamily="1" charset="-128"/>
              </a:rPr>
              <a:t> range in energies from s = few 100 to s = few 1000 &amp; variable</a:t>
            </a:r>
          </a:p>
          <a:p>
            <a:pPr lvl="2">
              <a:buFont typeface="Arial" pitchFamily="34" charset="0"/>
              <a:buChar char="•"/>
              <a:defRPr/>
            </a:pPr>
            <a:r>
              <a:rPr lang="en-US" sz="2000" dirty="0">
                <a:ea typeface="ＭＳ Ｐゴシック" pitchFamily="1" charset="-128"/>
              </a:rPr>
              <a:t> fully-polarized (&gt;70%), longitudinal and transverse</a:t>
            </a:r>
          </a:p>
          <a:p>
            <a:pPr lvl="2">
              <a:buFont typeface="Arial" pitchFamily="34" charset="0"/>
              <a:buChar char="•"/>
              <a:defRPr/>
            </a:pPr>
            <a:r>
              <a:rPr lang="en-US" sz="2000" dirty="0">
                <a:ea typeface="ＭＳ Ｐゴシック" pitchFamily="1" charset="-128"/>
              </a:rPr>
              <a:t> ion species up to A = 200 or so</a:t>
            </a:r>
          </a:p>
          <a:p>
            <a:pPr lvl="2">
              <a:buFont typeface="Arial" pitchFamily="34" charset="0"/>
              <a:buChar char="•"/>
              <a:defRPr/>
            </a:pPr>
            <a:r>
              <a:rPr lang="en-US" sz="2000" dirty="0">
                <a:ea typeface="ＭＳ Ｐゴシック" pitchFamily="1" charset="-128"/>
              </a:rPr>
              <a:t> high luminosity: about 10</a:t>
            </a:r>
            <a:r>
              <a:rPr lang="en-US" sz="2000" baseline="30000" dirty="0">
                <a:ea typeface="ＭＳ Ｐゴシック" pitchFamily="1" charset="-128"/>
              </a:rPr>
              <a:t>34</a:t>
            </a:r>
            <a:r>
              <a:rPr lang="en-US" sz="2000" dirty="0">
                <a:ea typeface="ＭＳ Ｐゴシック" pitchFamily="1" charset="-128"/>
              </a:rPr>
              <a:t> e-nucleons cm</a:t>
            </a:r>
            <a:r>
              <a:rPr lang="en-US" sz="2000" baseline="30000" dirty="0">
                <a:ea typeface="ＭＳ Ｐゴシック" pitchFamily="1" charset="-128"/>
              </a:rPr>
              <a:t>-2</a:t>
            </a:r>
            <a:r>
              <a:rPr lang="en-US" sz="2000" dirty="0">
                <a:ea typeface="ＭＳ Ｐゴシック" pitchFamily="1" charset="-128"/>
              </a:rPr>
              <a:t> s</a:t>
            </a:r>
            <a:r>
              <a:rPr lang="en-US" sz="2000" baseline="30000" dirty="0">
                <a:ea typeface="ＭＳ Ｐゴシック" pitchFamily="1" charset="-128"/>
              </a:rPr>
              <a:t>-1</a:t>
            </a:r>
            <a:endParaRPr lang="en-US" sz="2000" dirty="0">
              <a:ea typeface="ＭＳ Ｐゴシック" pitchFamily="1" charset="-128"/>
            </a:endParaRPr>
          </a:p>
          <a:p>
            <a:pPr lvl="2">
              <a:buFont typeface="Arial" pitchFamily="34" charset="0"/>
              <a:buChar char="•"/>
              <a:defRPr/>
            </a:pPr>
            <a:r>
              <a:rPr lang="en-US" sz="2000" dirty="0">
                <a:ea typeface="ＭＳ Ｐゴシック" pitchFamily="1" charset="-128"/>
              </a:rPr>
              <a:t> upgradable to higher energies</a:t>
            </a:r>
          </a:p>
        </p:txBody>
      </p:sp>
      <p:pic>
        <p:nvPicPr>
          <p:cNvPr id="14340" name="Picture 4"/>
          <p:cNvPicPr>
            <a:picLocks noChangeAspect="1" noChangeArrowheads="1"/>
          </p:cNvPicPr>
          <p:nvPr/>
        </p:nvPicPr>
        <p:blipFill>
          <a:blip r:embed="rId2" cstate="print"/>
          <a:srcRect/>
          <a:stretch>
            <a:fillRect/>
          </a:stretch>
        </p:blipFill>
        <p:spPr bwMode="auto">
          <a:xfrm>
            <a:off x="5624513" y="839788"/>
            <a:ext cx="2963862" cy="3646487"/>
          </a:xfrm>
          <a:prstGeom prst="rect">
            <a:avLst/>
          </a:prstGeom>
          <a:noFill/>
          <a:ln w="9525">
            <a:noFill/>
            <a:miter lim="800000"/>
            <a:headEnd/>
            <a:tailEnd/>
          </a:ln>
        </p:spPr>
      </p:pic>
      <p:sp>
        <p:nvSpPr>
          <p:cNvPr id="7" name="Rectangle 3"/>
          <p:cNvSpPr txBox="1">
            <a:spLocks noChangeArrowheads="1"/>
          </p:cNvSpPr>
          <p:nvPr/>
        </p:nvSpPr>
        <p:spPr>
          <a:xfrm>
            <a:off x="404813" y="979488"/>
            <a:ext cx="4648200" cy="3359150"/>
          </a:xfrm>
          <a:prstGeom prst="rect">
            <a:avLst/>
          </a:prstGeom>
          <a:ln w="38100">
            <a:solidFill>
              <a:srgbClr val="00B050"/>
            </a:solidFill>
          </a:ln>
        </p:spPr>
        <p:txBody>
          <a:bodyPr/>
          <a:lstStyle/>
          <a:p>
            <a:pPr marL="342900" indent="-342900" eaLnBrk="0" hangingPunct="0">
              <a:lnSpc>
                <a:spcPct val="90000"/>
              </a:lnSpc>
              <a:spcBef>
                <a:spcPts val="600"/>
              </a:spcBef>
              <a:spcAft>
                <a:spcPct val="30000"/>
              </a:spcAft>
              <a:buFont typeface="Wingdings" pitchFamily="2" charset="2"/>
              <a:buNone/>
              <a:defRPr/>
            </a:pPr>
            <a:r>
              <a:rPr lang="en-US" b="1" kern="0" dirty="0">
                <a:solidFill>
                  <a:srgbClr val="FF0000"/>
                </a:solidFill>
                <a:ea typeface="ＭＳ Ｐゴシック" pitchFamily="1" charset="-128"/>
              </a:rPr>
              <a:t>NSAC 2007 Long-Range Plan:</a:t>
            </a:r>
          </a:p>
          <a:p>
            <a:pPr marL="342900" indent="-342900" eaLnBrk="0" hangingPunct="0">
              <a:lnSpc>
                <a:spcPct val="90000"/>
              </a:lnSpc>
              <a:spcBef>
                <a:spcPts val="600"/>
              </a:spcBef>
              <a:spcAft>
                <a:spcPct val="30000"/>
              </a:spcAft>
              <a:buFont typeface="Wingdings" pitchFamily="2" charset="2"/>
              <a:buNone/>
              <a:defRPr/>
            </a:pPr>
            <a:r>
              <a:rPr lang="en-US" sz="1800" kern="0" dirty="0">
                <a:ea typeface="ＭＳ Ｐゴシック" pitchFamily="1" charset="-128"/>
              </a:rPr>
              <a:t>   “An </a:t>
            </a:r>
            <a:r>
              <a:rPr lang="en-US" sz="1800" b="1" kern="0" dirty="0">
                <a:solidFill>
                  <a:srgbClr val="0B2CB7"/>
                </a:solidFill>
                <a:ea typeface="ＭＳ Ｐゴシック" pitchFamily="1" charset="-128"/>
              </a:rPr>
              <a:t>Electron-Ion Collider (EIC)</a:t>
            </a:r>
            <a:r>
              <a:rPr lang="en-US" sz="1800" kern="0" dirty="0">
                <a:solidFill>
                  <a:srgbClr val="0B2CB7"/>
                </a:solidFill>
                <a:ea typeface="ＭＳ Ｐゴシック" pitchFamily="1" charset="-128"/>
              </a:rPr>
              <a:t> </a:t>
            </a:r>
            <a:r>
              <a:rPr lang="en-US" sz="1800" kern="0" dirty="0">
                <a:ea typeface="ＭＳ Ｐゴシック" pitchFamily="1" charset="-128"/>
              </a:rPr>
              <a:t>with </a:t>
            </a:r>
            <a:r>
              <a:rPr lang="en-US" sz="1800" b="1" kern="0" dirty="0">
                <a:solidFill>
                  <a:srgbClr val="FF0000"/>
                </a:solidFill>
                <a:ea typeface="ＭＳ Ｐゴシック" pitchFamily="1" charset="-128"/>
              </a:rPr>
              <a:t>polarized</a:t>
            </a:r>
            <a:r>
              <a:rPr lang="en-US" sz="1800" kern="0" dirty="0">
                <a:ea typeface="ＭＳ Ｐゴシック" pitchFamily="1" charset="-128"/>
              </a:rPr>
              <a:t> beams has been </a:t>
            </a:r>
            <a:r>
              <a:rPr lang="en-US" sz="1800" b="1" kern="0" dirty="0">
                <a:solidFill>
                  <a:srgbClr val="0B2CB7"/>
                </a:solidFill>
                <a:ea typeface="ＭＳ Ｐゴシック" pitchFamily="1" charset="-128"/>
              </a:rPr>
              <a:t>embraced by the U.S. nuclear science community</a:t>
            </a:r>
            <a:r>
              <a:rPr lang="en-US" sz="1800" kern="0" dirty="0">
                <a:ea typeface="ＭＳ Ｐゴシック" pitchFamily="1" charset="-128"/>
              </a:rPr>
              <a:t> as embodying the vision for </a:t>
            </a:r>
            <a:r>
              <a:rPr lang="en-US" sz="1800" b="1" kern="0" dirty="0">
                <a:solidFill>
                  <a:srgbClr val="0B2CB7"/>
                </a:solidFill>
                <a:ea typeface="ＭＳ Ｐゴシック" pitchFamily="1" charset="-128"/>
              </a:rPr>
              <a:t>reaching the next QCD frontier</a:t>
            </a:r>
            <a:r>
              <a:rPr lang="en-US" sz="1800" kern="0" dirty="0">
                <a:ea typeface="ＭＳ Ｐゴシック" pitchFamily="1" charset="-128"/>
              </a:rPr>
              <a:t>.  EIC would provide unique capabilities for the study of QCD well beyond those available at existing facilities worldwide and complementary to those planned for the next generation of accelerators in Europe and Asia.”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oton_special.eps"/>
          <p:cNvPicPr>
            <a:picLocks noChangeAspect="1"/>
          </p:cNvPicPr>
          <p:nvPr/>
        </p:nvPicPr>
        <p:blipFill>
          <a:blip r:embed="rId4" cstate="print"/>
          <a:stretch>
            <a:fillRect/>
          </a:stretch>
        </p:blipFill>
        <p:spPr>
          <a:xfrm>
            <a:off x="2819400" y="762000"/>
            <a:ext cx="5909404" cy="4800600"/>
          </a:xfrm>
          <a:prstGeom prst="rect">
            <a:avLst/>
          </a:prstGeom>
        </p:spPr>
      </p:pic>
      <p:sp>
        <p:nvSpPr>
          <p:cNvPr id="5" name="Title 4"/>
          <p:cNvSpPr>
            <a:spLocks noGrp="1"/>
          </p:cNvSpPr>
          <p:nvPr>
            <p:ph type="title"/>
          </p:nvPr>
        </p:nvSpPr>
        <p:spPr>
          <a:xfrm>
            <a:off x="0" y="0"/>
            <a:ext cx="9144000" cy="914400"/>
          </a:xfrm>
        </p:spPr>
        <p:txBody>
          <a:bodyPr>
            <a:normAutofit/>
          </a:bodyPr>
          <a:lstStyle/>
          <a:p>
            <a:r>
              <a:rPr lang="en-US" sz="2800" b="1" dirty="0" smtClean="0">
                <a:solidFill>
                  <a:srgbClr val="FF0000"/>
                </a:solidFill>
                <a:latin typeface="Comic Sans MS" pitchFamily="66" charset="0"/>
              </a:rPr>
              <a:t>Single-Spin Asymmetry Projections with Proton</a:t>
            </a:r>
            <a:endParaRPr lang="en-US" sz="2800" b="1" dirty="0">
              <a:solidFill>
                <a:srgbClr val="FF0000"/>
              </a:solidFill>
              <a:latin typeface="Comic Sans MS" pitchFamily="66" charset="0"/>
            </a:endParaRPr>
          </a:p>
        </p:txBody>
      </p:sp>
      <p:sp>
        <p:nvSpPr>
          <p:cNvPr id="7" name="TextBox 6"/>
          <p:cNvSpPr txBox="1"/>
          <p:nvPr/>
        </p:nvSpPr>
        <p:spPr>
          <a:xfrm>
            <a:off x="152400" y="838200"/>
            <a:ext cx="2971800" cy="5909310"/>
          </a:xfrm>
          <a:prstGeom prst="rect">
            <a:avLst/>
          </a:prstGeom>
          <a:noFill/>
        </p:spPr>
        <p:txBody>
          <a:bodyPr wrap="square" rtlCol="0">
            <a:spAutoFit/>
          </a:bodyPr>
          <a:lstStyle/>
          <a:p>
            <a:pPr marL="0" lvl="1">
              <a:buFont typeface="Arial" pitchFamily="34" charset="0"/>
              <a:buChar char="•"/>
            </a:pPr>
            <a:r>
              <a:rPr lang="en-US" sz="2400" dirty="0" smtClean="0"/>
              <a:t>  11 + 60 </a:t>
            </a:r>
            <a:r>
              <a:rPr lang="en-US" sz="2400" dirty="0" err="1" smtClean="0"/>
              <a:t>GeV</a:t>
            </a:r>
            <a:r>
              <a:rPr lang="en-US" sz="2400" dirty="0" smtClean="0"/>
              <a:t> </a:t>
            </a:r>
          </a:p>
          <a:p>
            <a:pPr marL="0" lvl="1"/>
            <a:r>
              <a:rPr lang="en-US" sz="2400" dirty="0" smtClean="0">
                <a:solidFill>
                  <a:srgbClr val="00B050"/>
                </a:solidFill>
              </a:rPr>
              <a:t>    </a:t>
            </a:r>
            <a:r>
              <a:rPr lang="en-US" sz="2000" i="1" dirty="0" smtClean="0">
                <a:latin typeface="Arial" pitchFamily="34" charset="0"/>
                <a:cs typeface="Arial" pitchFamily="34" charset="0"/>
              </a:rPr>
              <a:t>36 days </a:t>
            </a:r>
          </a:p>
          <a:p>
            <a:pPr marL="0" lvl="1"/>
            <a:r>
              <a:rPr lang="en-US" dirty="0" smtClean="0">
                <a:solidFill>
                  <a:srgbClr val="00B050"/>
                </a:solidFill>
              </a:rPr>
              <a:t>    </a:t>
            </a:r>
            <a:r>
              <a:rPr lang="en-US" dirty="0" smtClean="0">
                <a:solidFill>
                  <a:srgbClr val="C41EA4"/>
                </a:solidFill>
              </a:rPr>
              <a:t>L = 3x10</a:t>
            </a:r>
            <a:r>
              <a:rPr lang="en-US" baseline="30000" dirty="0" smtClean="0">
                <a:solidFill>
                  <a:srgbClr val="C41EA4"/>
                </a:solidFill>
              </a:rPr>
              <a:t>34</a:t>
            </a:r>
            <a:r>
              <a:rPr lang="en-US" dirty="0" smtClean="0">
                <a:solidFill>
                  <a:srgbClr val="C41EA4"/>
                </a:solidFill>
              </a:rPr>
              <a:t> /cm</a:t>
            </a:r>
            <a:r>
              <a:rPr lang="en-US" baseline="30000" dirty="0" smtClean="0">
                <a:solidFill>
                  <a:srgbClr val="C41EA4"/>
                </a:solidFill>
              </a:rPr>
              <a:t>2</a:t>
            </a:r>
            <a:r>
              <a:rPr lang="en-US" dirty="0" smtClean="0">
                <a:solidFill>
                  <a:srgbClr val="C41EA4"/>
                </a:solidFill>
              </a:rPr>
              <a:t>/s</a:t>
            </a:r>
          </a:p>
          <a:p>
            <a:r>
              <a:rPr lang="en-US" dirty="0" smtClean="0">
                <a:solidFill>
                  <a:srgbClr val="000000"/>
                </a:solidFill>
              </a:rPr>
              <a:t>    2x10</a:t>
            </a:r>
            <a:r>
              <a:rPr lang="en-US" baseline="30000" dirty="0" smtClean="0">
                <a:solidFill>
                  <a:srgbClr val="000000"/>
                </a:solidFill>
              </a:rPr>
              <a:t>-3</a:t>
            </a:r>
            <a:r>
              <a:rPr lang="en-US" dirty="0" smtClean="0">
                <a:solidFill>
                  <a:srgbClr val="000000"/>
                </a:solidFill>
              </a:rPr>
              <a:t> , Q</a:t>
            </a:r>
            <a:r>
              <a:rPr lang="en-US" baseline="30000" dirty="0" smtClean="0">
                <a:solidFill>
                  <a:srgbClr val="000000"/>
                </a:solidFill>
              </a:rPr>
              <a:t>2</a:t>
            </a:r>
            <a:r>
              <a:rPr lang="en-US" dirty="0" smtClean="0">
                <a:solidFill>
                  <a:srgbClr val="000000"/>
                </a:solidFill>
              </a:rPr>
              <a:t>&lt;10 GeV</a:t>
            </a:r>
            <a:r>
              <a:rPr lang="en-US" baseline="30000" dirty="0" smtClean="0">
                <a:solidFill>
                  <a:srgbClr val="000000"/>
                </a:solidFill>
              </a:rPr>
              <a:t>2</a:t>
            </a:r>
          </a:p>
          <a:p>
            <a:r>
              <a:rPr lang="en-US" dirty="0" smtClean="0">
                <a:solidFill>
                  <a:srgbClr val="000000"/>
                </a:solidFill>
              </a:rPr>
              <a:t>    4x10</a:t>
            </a:r>
            <a:r>
              <a:rPr lang="en-US" baseline="30000" dirty="0" smtClean="0">
                <a:solidFill>
                  <a:srgbClr val="000000"/>
                </a:solidFill>
              </a:rPr>
              <a:t>-3</a:t>
            </a:r>
            <a:r>
              <a:rPr lang="en-US" dirty="0" smtClean="0">
                <a:solidFill>
                  <a:srgbClr val="000000"/>
                </a:solidFill>
              </a:rPr>
              <a:t> , Q</a:t>
            </a:r>
            <a:r>
              <a:rPr lang="en-US" baseline="30000" dirty="0" smtClean="0">
                <a:solidFill>
                  <a:srgbClr val="000000"/>
                </a:solidFill>
              </a:rPr>
              <a:t>2</a:t>
            </a:r>
            <a:r>
              <a:rPr lang="en-US" dirty="0" smtClean="0">
                <a:solidFill>
                  <a:srgbClr val="000000"/>
                </a:solidFill>
              </a:rPr>
              <a:t>&gt;10 GeV</a:t>
            </a:r>
            <a:r>
              <a:rPr lang="en-US" baseline="30000" dirty="0" smtClean="0">
                <a:solidFill>
                  <a:srgbClr val="000000"/>
                </a:solidFill>
              </a:rPr>
              <a:t>2</a:t>
            </a:r>
          </a:p>
          <a:p>
            <a:r>
              <a:rPr lang="en-US" dirty="0" smtClean="0">
                <a:solidFill>
                  <a:srgbClr val="00B050"/>
                </a:solidFill>
              </a:rPr>
              <a:t> </a:t>
            </a:r>
          </a:p>
          <a:p>
            <a:pPr>
              <a:buFont typeface="Arial" pitchFamily="34" charset="0"/>
              <a:buChar char="•"/>
            </a:pPr>
            <a:r>
              <a:rPr lang="en-US" sz="2400" dirty="0" smtClean="0">
                <a:solidFill>
                  <a:srgbClr val="FF0000"/>
                </a:solidFill>
              </a:rPr>
              <a:t>  3 + 20 </a:t>
            </a:r>
            <a:r>
              <a:rPr lang="en-US" sz="2400" dirty="0" err="1" smtClean="0">
                <a:solidFill>
                  <a:srgbClr val="FF0000"/>
                </a:solidFill>
              </a:rPr>
              <a:t>GeV</a:t>
            </a:r>
            <a:endParaRPr lang="en-US" sz="2400" dirty="0" smtClean="0">
              <a:solidFill>
                <a:srgbClr val="FF0000"/>
              </a:solidFill>
            </a:endParaRPr>
          </a:p>
          <a:p>
            <a:r>
              <a:rPr lang="en-US" sz="2400" dirty="0" smtClean="0">
                <a:solidFill>
                  <a:srgbClr val="00B050"/>
                </a:solidFill>
              </a:rPr>
              <a:t>    </a:t>
            </a:r>
            <a:r>
              <a:rPr lang="en-US" sz="2000" i="1" dirty="0" smtClean="0">
                <a:solidFill>
                  <a:srgbClr val="FF0000"/>
                </a:solidFill>
                <a:latin typeface="Arial" pitchFamily="34" charset="0"/>
                <a:cs typeface="Arial" pitchFamily="34" charset="0"/>
              </a:rPr>
              <a:t>36 days </a:t>
            </a:r>
          </a:p>
          <a:p>
            <a:r>
              <a:rPr lang="en-US" dirty="0" smtClean="0">
                <a:solidFill>
                  <a:srgbClr val="000000"/>
                </a:solidFill>
              </a:rPr>
              <a:t>     </a:t>
            </a:r>
            <a:r>
              <a:rPr lang="en-US" dirty="0" smtClean="0">
                <a:solidFill>
                  <a:srgbClr val="C41EA4"/>
                </a:solidFill>
              </a:rPr>
              <a:t>L = 1x10</a:t>
            </a:r>
            <a:r>
              <a:rPr lang="en-US" baseline="30000" dirty="0" smtClean="0">
                <a:solidFill>
                  <a:srgbClr val="C41EA4"/>
                </a:solidFill>
              </a:rPr>
              <a:t>34</a:t>
            </a:r>
            <a:r>
              <a:rPr lang="en-US" dirty="0" smtClean="0">
                <a:solidFill>
                  <a:srgbClr val="C41EA4"/>
                </a:solidFill>
              </a:rPr>
              <a:t>/cm</a:t>
            </a:r>
            <a:r>
              <a:rPr lang="en-US" baseline="30000" dirty="0" smtClean="0">
                <a:solidFill>
                  <a:srgbClr val="C41EA4"/>
                </a:solidFill>
              </a:rPr>
              <a:t>2</a:t>
            </a:r>
            <a:r>
              <a:rPr lang="en-US" dirty="0" smtClean="0">
                <a:solidFill>
                  <a:srgbClr val="C41EA4"/>
                </a:solidFill>
              </a:rPr>
              <a:t>/s</a:t>
            </a:r>
          </a:p>
          <a:p>
            <a:r>
              <a:rPr lang="en-US" dirty="0" smtClean="0">
                <a:solidFill>
                  <a:srgbClr val="000000"/>
                </a:solidFill>
              </a:rPr>
              <a:t>     3x10</a:t>
            </a:r>
            <a:r>
              <a:rPr lang="en-US" baseline="30000" dirty="0" smtClean="0">
                <a:solidFill>
                  <a:srgbClr val="000000"/>
                </a:solidFill>
              </a:rPr>
              <a:t>-3</a:t>
            </a:r>
            <a:r>
              <a:rPr lang="en-US" dirty="0" smtClean="0">
                <a:solidFill>
                  <a:srgbClr val="000000"/>
                </a:solidFill>
              </a:rPr>
              <a:t> , Q</a:t>
            </a:r>
            <a:r>
              <a:rPr lang="en-US" baseline="30000" dirty="0" smtClean="0">
                <a:solidFill>
                  <a:srgbClr val="000000"/>
                </a:solidFill>
              </a:rPr>
              <a:t>2</a:t>
            </a:r>
            <a:r>
              <a:rPr lang="en-US" dirty="0" smtClean="0">
                <a:solidFill>
                  <a:srgbClr val="000000"/>
                </a:solidFill>
              </a:rPr>
              <a:t>&lt;10 GeV</a:t>
            </a:r>
            <a:r>
              <a:rPr lang="en-US" baseline="30000" dirty="0" smtClean="0">
                <a:solidFill>
                  <a:srgbClr val="000000"/>
                </a:solidFill>
              </a:rPr>
              <a:t>2</a:t>
            </a:r>
          </a:p>
          <a:p>
            <a:r>
              <a:rPr lang="en-US" dirty="0" smtClean="0">
                <a:solidFill>
                  <a:srgbClr val="000000"/>
                </a:solidFill>
              </a:rPr>
              <a:t>     7x10</a:t>
            </a:r>
            <a:r>
              <a:rPr lang="en-US" baseline="30000" dirty="0" smtClean="0">
                <a:solidFill>
                  <a:srgbClr val="000000"/>
                </a:solidFill>
              </a:rPr>
              <a:t>-3</a:t>
            </a:r>
            <a:r>
              <a:rPr lang="en-US" dirty="0" smtClean="0">
                <a:solidFill>
                  <a:srgbClr val="000000"/>
                </a:solidFill>
              </a:rPr>
              <a:t> , Q</a:t>
            </a:r>
            <a:r>
              <a:rPr lang="en-US" baseline="30000" dirty="0" smtClean="0">
                <a:solidFill>
                  <a:srgbClr val="000000"/>
                </a:solidFill>
              </a:rPr>
              <a:t>2</a:t>
            </a:r>
            <a:r>
              <a:rPr lang="en-US" dirty="0" smtClean="0">
                <a:solidFill>
                  <a:srgbClr val="000000"/>
                </a:solidFill>
              </a:rPr>
              <a:t>&gt;10 GeV</a:t>
            </a:r>
            <a:r>
              <a:rPr lang="en-US" baseline="30000" dirty="0" smtClean="0">
                <a:solidFill>
                  <a:srgbClr val="000000"/>
                </a:solidFill>
              </a:rPr>
              <a:t>2</a:t>
            </a:r>
          </a:p>
          <a:p>
            <a:endParaRPr lang="en-US" dirty="0" smtClean="0">
              <a:solidFill>
                <a:srgbClr val="00B050"/>
              </a:solidFill>
            </a:endParaRPr>
          </a:p>
          <a:p>
            <a:r>
              <a:rPr lang="en-US" sz="2000" dirty="0" smtClean="0">
                <a:solidFill>
                  <a:srgbClr val="000000"/>
                </a:solidFill>
              </a:rPr>
              <a:t>Polarization 80%</a:t>
            </a:r>
          </a:p>
          <a:p>
            <a:r>
              <a:rPr lang="en-US" sz="2000" dirty="0" smtClean="0">
                <a:solidFill>
                  <a:srgbClr val="000000"/>
                </a:solidFill>
              </a:rPr>
              <a:t>Overall efficiency 70%</a:t>
            </a:r>
          </a:p>
          <a:p>
            <a:pPr marL="0" lvl="1"/>
            <a:endParaRPr lang="en-US" sz="2000" dirty="0" smtClean="0">
              <a:solidFill>
                <a:srgbClr val="000000"/>
              </a:solidFill>
            </a:endParaRPr>
          </a:p>
          <a:p>
            <a:pPr marL="0" lvl="1"/>
            <a:r>
              <a:rPr lang="en-US" sz="2000" dirty="0" smtClean="0">
                <a:solidFill>
                  <a:srgbClr val="000000"/>
                </a:solidFill>
              </a:rPr>
              <a:t>z:  12 bins 0.2 - 0.8</a:t>
            </a:r>
          </a:p>
          <a:p>
            <a:pPr marL="0" lvl="1"/>
            <a:r>
              <a:rPr lang="en-US" sz="2000" dirty="0" smtClean="0">
                <a:solidFill>
                  <a:srgbClr val="000000"/>
                </a:solidFill>
              </a:rPr>
              <a:t>P</a:t>
            </a:r>
            <a:r>
              <a:rPr lang="en-US" sz="2000" baseline="-25000" dirty="0" smtClean="0">
                <a:solidFill>
                  <a:srgbClr val="000000"/>
                </a:solidFill>
              </a:rPr>
              <a:t>T</a:t>
            </a:r>
            <a:r>
              <a:rPr lang="en-US" sz="2000" dirty="0" smtClean="0">
                <a:solidFill>
                  <a:srgbClr val="000000"/>
                </a:solidFill>
              </a:rPr>
              <a:t>: 5 bins 0-1 </a:t>
            </a:r>
            <a:r>
              <a:rPr lang="en-US" sz="2000" dirty="0" err="1" smtClean="0">
                <a:solidFill>
                  <a:srgbClr val="000000"/>
                </a:solidFill>
              </a:rPr>
              <a:t>GeV</a:t>
            </a:r>
            <a:endParaRPr lang="en-US" sz="2000" dirty="0" smtClean="0">
              <a:solidFill>
                <a:srgbClr val="000000"/>
              </a:solidFill>
            </a:endParaRPr>
          </a:p>
          <a:p>
            <a:pPr marL="0" lvl="1"/>
            <a:endParaRPr lang="en-US" sz="2000" dirty="0" smtClean="0"/>
          </a:p>
          <a:p>
            <a:endParaRPr lang="en-US" dirty="0" smtClean="0">
              <a:solidFill>
                <a:srgbClr val="00B050"/>
              </a:solidFill>
            </a:endParaRPr>
          </a:p>
        </p:txBody>
      </p:sp>
      <p:sp>
        <p:nvSpPr>
          <p:cNvPr id="10" name="TextBox 9"/>
          <p:cNvSpPr txBox="1"/>
          <p:nvPr/>
        </p:nvSpPr>
        <p:spPr>
          <a:xfrm>
            <a:off x="3124200" y="5562600"/>
            <a:ext cx="5867400" cy="923330"/>
          </a:xfrm>
          <a:prstGeom prst="rect">
            <a:avLst/>
          </a:prstGeom>
          <a:noFill/>
        </p:spPr>
        <p:txBody>
          <a:bodyPr wrap="square" rtlCol="0">
            <a:spAutoFit/>
          </a:bodyPr>
          <a:lstStyle/>
          <a:p>
            <a:r>
              <a:rPr lang="en-US" dirty="0" err="1" smtClean="0">
                <a:solidFill>
                  <a:srgbClr val="002060"/>
                </a:solidFill>
              </a:rPr>
              <a:t>φ</a:t>
            </a:r>
            <a:r>
              <a:rPr lang="en-US" baseline="-25000" dirty="0" err="1" smtClean="0">
                <a:solidFill>
                  <a:srgbClr val="002060"/>
                </a:solidFill>
              </a:rPr>
              <a:t>h</a:t>
            </a:r>
            <a:r>
              <a:rPr lang="en-US" dirty="0" smtClean="0">
                <a:solidFill>
                  <a:srgbClr val="002060"/>
                </a:solidFill>
              </a:rPr>
              <a:t> angular coverage </a:t>
            </a:r>
            <a:r>
              <a:rPr lang="en-US" dirty="0" err="1" smtClean="0">
                <a:solidFill>
                  <a:srgbClr val="002060"/>
                </a:solidFill>
              </a:rPr>
              <a:t>incuded</a:t>
            </a:r>
            <a:endParaRPr lang="en-US" dirty="0" smtClean="0">
              <a:solidFill>
                <a:srgbClr val="002060"/>
              </a:solidFill>
            </a:endParaRPr>
          </a:p>
          <a:p>
            <a:r>
              <a:rPr lang="en-US" dirty="0" smtClean="0">
                <a:solidFill>
                  <a:srgbClr val="002060"/>
                </a:solidFill>
              </a:rPr>
              <a:t>Average of  Collins/</a:t>
            </a:r>
            <a:r>
              <a:rPr lang="en-US" dirty="0" err="1" smtClean="0">
                <a:solidFill>
                  <a:srgbClr val="002060"/>
                </a:solidFill>
              </a:rPr>
              <a:t>Sivers</a:t>
            </a:r>
            <a:r>
              <a:rPr lang="en-US" dirty="0" smtClean="0">
                <a:solidFill>
                  <a:srgbClr val="002060"/>
                </a:solidFill>
              </a:rPr>
              <a:t>/</a:t>
            </a:r>
            <a:r>
              <a:rPr lang="en-US" dirty="0" err="1" smtClean="0">
                <a:solidFill>
                  <a:srgbClr val="002060"/>
                </a:solidFill>
              </a:rPr>
              <a:t>Pretzelosity</a:t>
            </a:r>
            <a:r>
              <a:rPr lang="en-US" dirty="0" smtClean="0">
                <a:solidFill>
                  <a:srgbClr val="002060"/>
                </a:solidFill>
              </a:rPr>
              <a:t> projections</a:t>
            </a:r>
          </a:p>
          <a:p>
            <a:r>
              <a:rPr lang="en-US" dirty="0" smtClean="0">
                <a:solidFill>
                  <a:srgbClr val="002060"/>
                </a:solidFill>
              </a:rPr>
              <a:t>Still with </a:t>
            </a:r>
            <a:r>
              <a:rPr lang="el-GR" dirty="0" smtClean="0">
                <a:solidFill>
                  <a:srgbClr val="002060"/>
                </a:solidFill>
              </a:rPr>
              <a:t>θ</a:t>
            </a:r>
            <a:r>
              <a:rPr lang="en-US" baseline="-25000" dirty="0" smtClean="0">
                <a:solidFill>
                  <a:srgbClr val="002060"/>
                </a:solidFill>
              </a:rPr>
              <a:t>h</a:t>
            </a:r>
            <a:r>
              <a:rPr lang="en-US" dirty="0" smtClean="0">
                <a:solidFill>
                  <a:srgbClr val="002060"/>
                </a:solidFill>
              </a:rPr>
              <a:t> &lt;40 cut, needs to be updated  </a:t>
            </a:r>
          </a:p>
        </p:txBody>
      </p:sp>
      <p:sp>
        <p:nvSpPr>
          <p:cNvPr id="8" name="TextBox 7"/>
          <p:cNvSpPr txBox="1"/>
          <p:nvPr/>
        </p:nvSpPr>
        <p:spPr>
          <a:xfrm>
            <a:off x="7543800" y="762000"/>
            <a:ext cx="1447800" cy="461665"/>
          </a:xfrm>
          <a:prstGeom prst="rect">
            <a:avLst/>
          </a:prstGeom>
          <a:noFill/>
        </p:spPr>
        <p:txBody>
          <a:bodyPr wrap="square" rtlCol="0">
            <a:spAutoFit/>
          </a:bodyPr>
          <a:lstStyle/>
          <a:p>
            <a:pPr marL="0" lvl="1"/>
            <a:r>
              <a:rPr lang="en-US" sz="2400" dirty="0" smtClean="0">
                <a:solidFill>
                  <a:srgbClr val="7030A0"/>
                </a:solidFill>
              </a:rPr>
              <a:t>(Also</a:t>
            </a:r>
            <a:r>
              <a:rPr lang="en-US" sz="2000" dirty="0" smtClean="0">
                <a:solidFill>
                  <a:srgbClr val="7030A0"/>
                </a:solidFill>
              </a:rPr>
              <a:t> </a:t>
            </a:r>
            <a:r>
              <a:rPr lang="en-US" sz="2400" dirty="0" smtClean="0">
                <a:solidFill>
                  <a:srgbClr val="7030A0"/>
                </a:solidFill>
              </a:rPr>
              <a:t>π</a:t>
            </a:r>
            <a:r>
              <a:rPr lang="en-US" sz="2400" b="1" baseline="30000" dirty="0" smtClean="0">
                <a:solidFill>
                  <a:srgbClr val="7030A0"/>
                </a:solidFill>
              </a:rPr>
              <a:t>-</a:t>
            </a:r>
            <a:r>
              <a:rPr lang="en-US" sz="2400" b="1" dirty="0" smtClean="0">
                <a:solidFill>
                  <a:srgbClr val="7030A0"/>
                </a:solidFill>
              </a:rPr>
              <a:t>)</a:t>
            </a:r>
            <a:endParaRPr lang="en-US" sz="2400" b="1" baseline="30000" dirty="0" smtClean="0">
              <a:solidFill>
                <a:srgbClr val="7030A0"/>
              </a:solidFill>
            </a:endParaRPr>
          </a:p>
        </p:txBody>
      </p:sp>
      <p:pic>
        <p:nvPicPr>
          <p:cNvPr id="36865" name="Picture 1"/>
          <p:cNvPicPr>
            <a:picLocks noChangeAspect="1" noChangeArrowheads="1"/>
          </p:cNvPicPr>
          <p:nvPr/>
        </p:nvPicPr>
        <p:blipFill>
          <a:blip r:embed="rId5" cstate="print"/>
          <a:srcRect/>
          <a:stretch>
            <a:fillRect/>
          </a:stretch>
        </p:blipFill>
        <p:spPr bwMode="auto">
          <a:xfrm>
            <a:off x="6096000" y="1285754"/>
            <a:ext cx="1216661" cy="924046"/>
          </a:xfrm>
          <a:prstGeom prst="rect">
            <a:avLst/>
          </a:prstGeom>
          <a:noFill/>
          <a:ln w="9525">
            <a:noFill/>
            <a:miter lim="800000"/>
            <a:headEnd/>
            <a:tailEnd/>
          </a:ln>
        </p:spPr>
      </p:pic>
    </p:spTree>
    <p:custDataLst>
      <p:tags r:id="rId1"/>
    </p:custDataLst>
  </p:cSld>
  <p:clrMapOvr>
    <a:masterClrMapping/>
  </p:clrMapOvr>
  <p:transition advTm="11723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The Science of an (M)EIC</a:t>
            </a:r>
          </a:p>
        </p:txBody>
      </p:sp>
      <p:cxnSp>
        <p:nvCxnSpPr>
          <p:cNvPr id="57348" name="Straight Connector 3"/>
          <p:cNvCxnSpPr>
            <a:cxnSpLocks noChangeShapeType="1"/>
          </p:cNvCxnSpPr>
          <p:nvPr/>
        </p:nvCxnSpPr>
        <p:spPr bwMode="auto">
          <a:xfrm>
            <a:off x="228600" y="3303588"/>
            <a:ext cx="877888" cy="0"/>
          </a:xfrm>
          <a:prstGeom prst="line">
            <a:avLst/>
          </a:prstGeom>
          <a:noFill/>
          <a:ln w="76200" algn="ctr">
            <a:solidFill>
              <a:srgbClr val="0033CC"/>
            </a:solidFill>
            <a:round/>
            <a:headEnd/>
            <a:tailEnd type="triangle" w="med" len="med"/>
          </a:ln>
        </p:spPr>
      </p:cxnSp>
      <p:sp>
        <p:nvSpPr>
          <p:cNvPr id="5" name="TextBox 2"/>
          <p:cNvSpPr txBox="1">
            <a:spLocks noChangeArrowheads="1"/>
          </p:cNvSpPr>
          <p:nvPr/>
        </p:nvSpPr>
        <p:spPr bwMode="auto">
          <a:xfrm>
            <a:off x="228600" y="2169855"/>
            <a:ext cx="8686800" cy="2554545"/>
          </a:xfrm>
          <a:prstGeom prst="rect">
            <a:avLst/>
          </a:prstGeom>
          <a:noFill/>
          <a:ln w="9525">
            <a:solidFill>
              <a:schemeClr val="tx1"/>
            </a:solidFill>
            <a:miter lim="800000"/>
            <a:headEnd/>
            <a:tailEnd/>
          </a:ln>
        </p:spPr>
        <p:txBody>
          <a:bodyPr wrap="square">
            <a:spAutoFit/>
          </a:bodyPr>
          <a:lstStyle/>
          <a:p>
            <a:pPr>
              <a:defRPr/>
            </a:pPr>
            <a:r>
              <a:rPr lang="en-US" sz="2000" dirty="0">
                <a:ea typeface="ＭＳ Ｐゴシック" pitchFamily="-107" charset="-128"/>
                <a:cs typeface="Arial" charset="0"/>
              </a:rPr>
              <a:t>Or, Elevator-Talk EIC science goals:</a:t>
            </a:r>
          </a:p>
          <a:p>
            <a:pPr>
              <a:defRPr/>
            </a:pPr>
            <a:r>
              <a:rPr lang="en-US" sz="2000" dirty="0">
                <a:ea typeface="ＭＳ Ｐゴシック" pitchFamily="-107" charset="-128"/>
                <a:cs typeface="Arial" charset="0"/>
              </a:rPr>
              <a:t>	</a:t>
            </a:r>
            <a:r>
              <a:rPr lang="en-US" dirty="0">
                <a:solidFill>
                  <a:srgbClr val="FF0000"/>
                </a:solidFill>
                <a:ea typeface="ＭＳ Ｐゴシック" pitchFamily="-107" charset="-128"/>
                <a:cs typeface="Arial" charset="0"/>
              </a:rPr>
              <a:t>Map the spin and </a:t>
            </a:r>
            <a:r>
              <a:rPr lang="en-US" dirty="0" smtClean="0">
                <a:solidFill>
                  <a:srgbClr val="FF0000"/>
                </a:solidFill>
                <a:ea typeface="ＭＳ Ｐゴシック" pitchFamily="-107" charset="-128"/>
                <a:cs typeface="Arial" charset="0"/>
              </a:rPr>
              <a:t>spatial structure </a:t>
            </a:r>
            <a:r>
              <a:rPr lang="en-US" dirty="0">
                <a:solidFill>
                  <a:srgbClr val="FF0000"/>
                </a:solidFill>
                <a:ea typeface="ＭＳ Ｐゴシック" pitchFamily="-107" charset="-128"/>
                <a:cs typeface="Arial" charset="0"/>
              </a:rPr>
              <a:t>of </a:t>
            </a:r>
            <a:r>
              <a:rPr lang="en-US" dirty="0" smtClean="0">
                <a:solidFill>
                  <a:srgbClr val="FF0000"/>
                </a:solidFill>
                <a:ea typeface="ＭＳ Ｐゴシック" pitchFamily="-107" charset="-128"/>
                <a:cs typeface="Arial" charset="0"/>
              </a:rPr>
              <a:t>quarks and </a:t>
            </a:r>
            <a:r>
              <a:rPr lang="en-US" dirty="0" err="1" smtClean="0">
                <a:solidFill>
                  <a:srgbClr val="FF0000"/>
                </a:solidFill>
                <a:ea typeface="ＭＳ Ｐゴシック" pitchFamily="-107" charset="-128"/>
                <a:cs typeface="Arial" charset="0"/>
              </a:rPr>
              <a:t>guons</a:t>
            </a:r>
            <a:r>
              <a:rPr lang="en-US" dirty="0" smtClean="0">
                <a:solidFill>
                  <a:srgbClr val="FF0000"/>
                </a:solidFill>
                <a:ea typeface="ＭＳ Ｐゴシック" pitchFamily="-107" charset="-128"/>
                <a:cs typeface="Arial" charset="0"/>
              </a:rPr>
              <a:t> in nucleons</a:t>
            </a:r>
            <a:endParaRPr lang="en-US" dirty="0">
              <a:solidFill>
                <a:srgbClr val="FF0000"/>
              </a:solidFill>
              <a:ea typeface="ＭＳ Ｐゴシック" pitchFamily="-107" charset="-128"/>
              <a:cs typeface="Arial" charset="0"/>
            </a:endParaRPr>
          </a:p>
          <a:p>
            <a:pPr>
              <a:defRPr/>
            </a:pPr>
            <a:r>
              <a:rPr lang="en-US" sz="2000" dirty="0">
                <a:solidFill>
                  <a:srgbClr val="FF0000"/>
                </a:solidFill>
                <a:ea typeface="ＭＳ Ｐゴシック" pitchFamily="-107" charset="-128"/>
                <a:cs typeface="Arial" charset="0"/>
              </a:rPr>
              <a:t>	     </a:t>
            </a:r>
            <a:r>
              <a:rPr lang="en-US" sz="1600" dirty="0">
                <a:solidFill>
                  <a:srgbClr val="FF0000"/>
                </a:solidFill>
                <a:ea typeface="ＭＳ Ｐゴシック" pitchFamily="-107" charset="-128"/>
                <a:cs typeface="Arial" charset="0"/>
              </a:rPr>
              <a:t>(show the nucleon structure picture of the day…)</a:t>
            </a:r>
          </a:p>
          <a:p>
            <a:pPr>
              <a:defRPr/>
            </a:pPr>
            <a:r>
              <a:rPr lang="en-US" sz="2000" dirty="0">
                <a:ea typeface="ＭＳ Ｐゴシック" pitchFamily="-107" charset="-128"/>
                <a:cs typeface="Arial" charset="0"/>
              </a:rPr>
              <a:t>	</a:t>
            </a:r>
            <a:r>
              <a:rPr lang="en-US" sz="2000" b="1" dirty="0">
                <a:solidFill>
                  <a:srgbClr val="3333FF"/>
                </a:solidFill>
                <a:ea typeface="ＭＳ Ｐゴシック" pitchFamily="-107" charset="-128"/>
                <a:cs typeface="Arial" charset="0"/>
              </a:rPr>
              <a:t>Discover the </a:t>
            </a:r>
            <a:r>
              <a:rPr lang="en-US" sz="2000" b="1" dirty="0" smtClean="0">
                <a:solidFill>
                  <a:srgbClr val="3333FF"/>
                </a:solidFill>
                <a:ea typeface="ＭＳ Ｐゴシック" pitchFamily="-107" charset="-128"/>
                <a:cs typeface="Arial" charset="0"/>
              </a:rPr>
              <a:t>collective effects </a:t>
            </a:r>
            <a:r>
              <a:rPr lang="en-US" sz="2000" b="1" dirty="0">
                <a:solidFill>
                  <a:srgbClr val="3333FF"/>
                </a:solidFill>
                <a:ea typeface="ＭＳ Ｐゴシック" pitchFamily="-107" charset="-128"/>
                <a:cs typeface="Arial" charset="0"/>
              </a:rPr>
              <a:t>of gluons in atomic nuclei</a:t>
            </a:r>
          </a:p>
          <a:p>
            <a:pPr>
              <a:defRPr/>
            </a:pPr>
            <a:r>
              <a:rPr lang="en-US" sz="2000" dirty="0">
                <a:solidFill>
                  <a:srgbClr val="3333FF"/>
                </a:solidFill>
                <a:ea typeface="ＭＳ Ｐゴシック" pitchFamily="-107" charset="-128"/>
                <a:cs typeface="Arial" charset="0"/>
              </a:rPr>
              <a:t>	     </a:t>
            </a:r>
            <a:r>
              <a:rPr lang="en-US" sz="1600" dirty="0">
                <a:solidFill>
                  <a:srgbClr val="3333FF"/>
                </a:solidFill>
                <a:ea typeface="ＭＳ Ｐゴシック" pitchFamily="-107" charset="-128"/>
                <a:cs typeface="Arial" charset="0"/>
              </a:rPr>
              <a:t>(without gluons there are no protons, no neutrons, no atomic nuclei)</a:t>
            </a:r>
          </a:p>
          <a:p>
            <a:pPr>
              <a:defRPr/>
            </a:pPr>
            <a:r>
              <a:rPr lang="en-US" sz="2000" dirty="0">
                <a:ea typeface="ＭＳ Ｐゴシック" pitchFamily="-107" charset="-128"/>
                <a:cs typeface="Arial" charset="0"/>
              </a:rPr>
              <a:t>	</a:t>
            </a:r>
            <a:r>
              <a:rPr lang="en-US" dirty="0">
                <a:solidFill>
                  <a:srgbClr val="CC0099"/>
                </a:solidFill>
                <a:ea typeface="ＭＳ Ｐゴシック" pitchFamily="-107" charset="-128"/>
                <a:cs typeface="Arial" charset="0"/>
              </a:rPr>
              <a:t>Understand 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quarks and gluons</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(how </a:t>
            </a:r>
            <a:r>
              <a:rPr lang="en-US" sz="1600" i="1" dirty="0">
                <a:solidFill>
                  <a:srgbClr val="CC0099"/>
                </a:solidFill>
                <a:ea typeface="ＭＳ Ｐゴシック" pitchFamily="-107" charset="-128"/>
                <a:cs typeface="Arial" charset="0"/>
              </a:rPr>
              <a:t>does</a:t>
            </a:r>
            <a:r>
              <a:rPr lang="en-US" sz="1600" dirty="0">
                <a:solidFill>
                  <a:srgbClr val="CC0099"/>
                </a:solidFill>
                <a:ea typeface="ＭＳ Ｐゴシック" pitchFamily="-107" charset="-128"/>
                <a:cs typeface="Arial" charset="0"/>
              </a:rPr>
              <a:t> E = Mc</a:t>
            </a:r>
            <a:r>
              <a:rPr lang="en-US" sz="1600" baseline="30000" dirty="0">
                <a:solidFill>
                  <a:srgbClr val="CC0099"/>
                </a:solidFill>
                <a:ea typeface="ＭＳ Ｐゴシック" pitchFamily="-107" charset="-128"/>
                <a:cs typeface="Arial" charset="0"/>
              </a:rPr>
              <a:t>2</a:t>
            </a:r>
            <a:r>
              <a:rPr lang="en-US" sz="1600" dirty="0">
                <a:solidFill>
                  <a:srgbClr val="CC0099"/>
                </a:solidFill>
                <a:ea typeface="ＭＳ Ｐゴシック" pitchFamily="-107" charset="-128"/>
                <a:cs typeface="Arial" charset="0"/>
              </a:rPr>
              <a:t> work to create pions and nucleons?)</a:t>
            </a:r>
            <a:r>
              <a:rPr lang="en-US" sz="2000" dirty="0">
                <a:ea typeface="ＭＳ Ｐゴシック" pitchFamily="-107" charset="-128"/>
                <a:cs typeface="Arial" charset="0"/>
              </a:rPr>
              <a:t>	</a:t>
            </a:r>
            <a:endParaRPr lang="en-US" sz="2000" dirty="0" smtClean="0">
              <a:ea typeface="ＭＳ Ｐゴシック" pitchFamily="-107" charset="-128"/>
              <a:cs typeface="Arial" charset="0"/>
            </a:endParaRPr>
          </a:p>
          <a:p>
            <a:pPr>
              <a:defRPr/>
            </a:pPr>
            <a:r>
              <a:rPr lang="en-US" sz="2000" dirty="0" smtClean="0">
                <a:ea typeface="ＭＳ Ｐゴシック" pitchFamily="-107" charset="-128"/>
                <a:cs typeface="Arial" charset="0"/>
              </a:rPr>
              <a:t>	+ Hunting for the unseen forces of the universe?</a:t>
            </a:r>
            <a:endParaRPr lang="en-US" sz="2000" dirty="0">
              <a:ea typeface="ＭＳ Ｐゴシック" pitchFamily="-107" charset="-128"/>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Gluons in Nuclei</a:t>
            </a:r>
          </a:p>
        </p:txBody>
      </p:sp>
      <p:pic>
        <p:nvPicPr>
          <p:cNvPr id="10" name="Picture 3" descr="glurat_pb"/>
          <p:cNvPicPr>
            <a:picLocks noChangeAspect="1" noChangeArrowheads="1"/>
          </p:cNvPicPr>
          <p:nvPr/>
        </p:nvPicPr>
        <p:blipFill>
          <a:blip r:embed="rId2" cstate="print"/>
          <a:srcRect/>
          <a:stretch>
            <a:fillRect/>
          </a:stretch>
        </p:blipFill>
        <p:spPr bwMode="auto">
          <a:xfrm>
            <a:off x="4371975" y="911225"/>
            <a:ext cx="4614863" cy="3355975"/>
          </a:xfrm>
          <a:prstGeom prst="rect">
            <a:avLst/>
          </a:prstGeom>
          <a:noFill/>
          <a:ln w="9525">
            <a:noFill/>
            <a:miter lim="800000"/>
            <a:headEnd/>
            <a:tailEnd/>
          </a:ln>
        </p:spPr>
      </p:pic>
      <p:sp>
        <p:nvSpPr>
          <p:cNvPr id="12" name="TextBox 11"/>
          <p:cNvSpPr txBox="1"/>
          <p:nvPr/>
        </p:nvSpPr>
        <p:spPr>
          <a:xfrm>
            <a:off x="152400" y="2381250"/>
            <a:ext cx="4114800" cy="1200150"/>
          </a:xfrm>
          <a:prstGeom prst="rect">
            <a:avLst/>
          </a:prstGeom>
          <a:noFill/>
        </p:spPr>
        <p:txBody>
          <a:bodyPr>
            <a:spAutoFit/>
          </a:bodyPr>
          <a:lstStyle/>
          <a:p>
            <a:pPr>
              <a:defRPr/>
            </a:pPr>
            <a:r>
              <a:rPr lang="en-US" sz="2400" dirty="0">
                <a:latin typeface="+mn-lt"/>
                <a:ea typeface="ＭＳ Ｐゴシック" pitchFamily="-107" charset="-128"/>
              </a:rPr>
              <a:t>             </a:t>
            </a:r>
            <a:r>
              <a:rPr lang="en-US" sz="2400" b="1" dirty="0">
                <a:solidFill>
                  <a:srgbClr val="FF0000"/>
                </a:solidFill>
                <a:latin typeface="+mn-lt"/>
                <a:ea typeface="ＭＳ Ｐゴシック" pitchFamily="-107" charset="-128"/>
              </a:rPr>
              <a:t>NOTHING!!!</a:t>
            </a:r>
          </a:p>
          <a:p>
            <a:pPr>
              <a:buFont typeface="Arial" pitchFamily="34" charset="0"/>
              <a:buChar char="•"/>
              <a:defRPr/>
            </a:pPr>
            <a:r>
              <a:rPr lang="en-US" sz="1600" dirty="0">
                <a:latin typeface="+mn-lt"/>
                <a:ea typeface="ＭＳ Ｐゴシック" pitchFamily="-107" charset="-128"/>
              </a:rPr>
              <a:t> Large uncertainty in gluon distributions</a:t>
            </a:r>
          </a:p>
          <a:p>
            <a:pPr>
              <a:buFont typeface="Arial" pitchFamily="34" charset="0"/>
              <a:buChar char="•"/>
              <a:defRPr/>
            </a:pPr>
            <a:r>
              <a:rPr lang="en-US" sz="1600" dirty="0">
                <a:latin typeface="+mn-lt"/>
                <a:ea typeface="ＭＳ Ｐゴシック" pitchFamily="-107" charset="-128"/>
              </a:rPr>
              <a:t> need range of Q</a:t>
            </a:r>
            <a:r>
              <a:rPr lang="en-US" sz="1600" baseline="30000" dirty="0">
                <a:latin typeface="+mn-lt"/>
                <a:ea typeface="ＭＳ Ｐゴシック" pitchFamily="-107" charset="-128"/>
              </a:rPr>
              <a:t>2</a:t>
            </a:r>
            <a:r>
              <a:rPr lang="en-US" sz="1600" dirty="0">
                <a:latin typeface="+mn-lt"/>
                <a:ea typeface="ＭＳ Ｐゴシック" pitchFamily="-107" charset="-128"/>
              </a:rPr>
              <a:t> in shadowing region,   	</a:t>
            </a:r>
            <a:r>
              <a:rPr lang="en-US" sz="1600" dirty="0">
                <a:latin typeface="+mn-lt"/>
                <a:ea typeface="ＭＳ Ｐゴシック" pitchFamily="-107" charset="-128"/>
                <a:sym typeface="Wingdings" pitchFamily="2" charset="2"/>
              </a:rPr>
              <a:t> </a:t>
            </a:r>
            <a:r>
              <a:rPr lang="en-US" sz="1600" dirty="0">
                <a:latin typeface="+mn-lt"/>
                <a:ea typeface="ＭＳ Ｐゴシック" pitchFamily="-107" charset="-128"/>
              </a:rPr>
              <a:t>x ~ 10</a:t>
            </a:r>
            <a:r>
              <a:rPr lang="en-US" sz="1600" baseline="30000" dirty="0">
                <a:latin typeface="+mn-lt"/>
                <a:ea typeface="ＭＳ Ｐゴシック" pitchFamily="-107" charset="-128"/>
              </a:rPr>
              <a:t>-2</a:t>
            </a:r>
            <a:r>
              <a:rPr lang="en-US" sz="1600" dirty="0">
                <a:latin typeface="+mn-lt"/>
                <a:ea typeface="ＭＳ Ｐゴシック" pitchFamily="-107" charset="-128"/>
              </a:rPr>
              <a:t>-10</a:t>
            </a:r>
            <a:r>
              <a:rPr lang="en-US" sz="1600" baseline="30000" dirty="0">
                <a:latin typeface="+mn-lt"/>
                <a:ea typeface="ＭＳ Ｐゴシック" pitchFamily="-107" charset="-128"/>
              </a:rPr>
              <a:t>-3</a:t>
            </a:r>
            <a:r>
              <a:rPr lang="en-US" sz="1600" dirty="0">
                <a:latin typeface="+mn-lt"/>
                <a:ea typeface="ＭＳ Ｐゴシック" pitchFamily="-107" charset="-128"/>
              </a:rPr>
              <a:t>   </a:t>
            </a:r>
            <a:r>
              <a:rPr lang="en-US" sz="1600" dirty="0">
                <a:latin typeface="+mn-lt"/>
                <a:ea typeface="ＭＳ Ｐゴシック" pitchFamily="-107" charset="-128"/>
                <a:sym typeface="Wingdings" pitchFamily="2" charset="2"/>
              </a:rPr>
              <a:t> </a:t>
            </a:r>
            <a:r>
              <a:rPr lang="en-US" sz="1600" dirty="0" err="1">
                <a:latin typeface="+mn-lt"/>
                <a:ea typeface="ＭＳ Ｐゴシック" pitchFamily="-107" charset="-128"/>
                <a:sym typeface="Wingdings" pitchFamily="2" charset="2"/>
              </a:rPr>
              <a:t>s</a:t>
            </a:r>
            <a:r>
              <a:rPr lang="en-US" sz="1600" baseline="-25000" dirty="0" err="1">
                <a:latin typeface="+mn-lt"/>
                <a:ea typeface="ＭＳ Ｐゴシック" pitchFamily="-107" charset="-128"/>
                <a:sym typeface="Wingdings" pitchFamily="2" charset="2"/>
              </a:rPr>
              <a:t>EIC</a:t>
            </a:r>
            <a:r>
              <a:rPr lang="en-US" sz="1600" dirty="0">
                <a:latin typeface="+mn-lt"/>
                <a:ea typeface="ＭＳ Ｐゴシック" pitchFamily="-107" charset="-128"/>
                <a:sym typeface="Wingdings" pitchFamily="2" charset="2"/>
              </a:rPr>
              <a:t> = 1000+</a:t>
            </a:r>
            <a:endParaRPr lang="en-US" sz="1600" dirty="0">
              <a:latin typeface="+mn-lt"/>
              <a:ea typeface="ＭＳ Ｐゴシック" pitchFamily="-107" charset="-128"/>
            </a:endParaRPr>
          </a:p>
        </p:txBody>
      </p:sp>
      <p:sp>
        <p:nvSpPr>
          <p:cNvPr id="13" name="TextBox 12"/>
          <p:cNvSpPr txBox="1"/>
          <p:nvPr/>
        </p:nvSpPr>
        <p:spPr>
          <a:xfrm>
            <a:off x="228600" y="4552950"/>
            <a:ext cx="5094288" cy="923925"/>
          </a:xfrm>
          <a:prstGeom prst="rect">
            <a:avLst/>
          </a:prstGeom>
          <a:noFill/>
        </p:spPr>
        <p:txBody>
          <a:bodyPr>
            <a:spAutoFit/>
          </a:bodyPr>
          <a:lstStyle/>
          <a:p>
            <a:pPr>
              <a:defRPr/>
            </a:pPr>
            <a:r>
              <a:rPr lang="en-US" dirty="0">
                <a:latin typeface="+mn-lt"/>
                <a:ea typeface="ＭＳ Ｐゴシック" pitchFamily="-107" charset="-128"/>
              </a:rPr>
              <a:t>+ Transverse distribution of gluons on nuclei from coherent Deep-Virtual Compton Scattering and coherent J/</a:t>
            </a:r>
            <a:r>
              <a:rPr lang="en-US" dirty="0">
                <a:latin typeface="Symbol" pitchFamily="18" charset="2"/>
                <a:ea typeface="ＭＳ Ｐゴシック" pitchFamily="-107" charset="-128"/>
              </a:rPr>
              <a:t>Y</a:t>
            </a:r>
            <a:r>
              <a:rPr lang="en-US" dirty="0">
                <a:latin typeface="+mn-lt"/>
                <a:ea typeface="ＭＳ Ｐゴシック" pitchFamily="-107" charset="-128"/>
              </a:rPr>
              <a:t> production</a:t>
            </a:r>
          </a:p>
        </p:txBody>
      </p:sp>
      <p:sp>
        <p:nvSpPr>
          <p:cNvPr id="14" name="Text Box 22"/>
          <p:cNvSpPr txBox="1">
            <a:spLocks noChangeArrowheads="1"/>
          </p:cNvSpPr>
          <p:nvPr/>
        </p:nvSpPr>
        <p:spPr bwMode="auto">
          <a:xfrm>
            <a:off x="219075" y="1303338"/>
            <a:ext cx="3895725" cy="830262"/>
          </a:xfrm>
          <a:prstGeom prst="rect">
            <a:avLst/>
          </a:prstGeom>
          <a:noFill/>
          <a:ln w="9525">
            <a:noFill/>
            <a:miter lim="800000"/>
            <a:headEnd/>
            <a:tailEnd/>
          </a:ln>
        </p:spPr>
        <p:txBody>
          <a:bodyPr>
            <a:spAutoFit/>
          </a:bodyPr>
          <a:lstStyle/>
          <a:p>
            <a:pPr>
              <a:buFont typeface="Arial" pitchFamily="34" charset="0"/>
              <a:buChar char="•"/>
              <a:defRPr/>
            </a:pPr>
            <a:r>
              <a:rPr lang="en-US" sz="2400" dirty="0">
                <a:latin typeface="+mn-lt"/>
                <a:ea typeface="ＭＳ Ｐゴシック" pitchFamily="-107" charset="-128"/>
              </a:rPr>
              <a:t> What do we know about </a:t>
            </a:r>
          </a:p>
          <a:p>
            <a:pPr>
              <a:defRPr/>
            </a:pPr>
            <a:r>
              <a:rPr lang="en-US" sz="2400" dirty="0">
                <a:latin typeface="+mn-lt"/>
                <a:ea typeface="ＭＳ Ｐゴシック" pitchFamily="-107" charset="-128"/>
              </a:rPr>
              <a:t>     gluons in a nucleus?</a:t>
            </a:r>
          </a:p>
        </p:txBody>
      </p:sp>
      <p:pic>
        <p:nvPicPr>
          <p:cNvPr id="57346" name="Picture 2"/>
          <p:cNvPicPr>
            <a:picLocks noChangeAspect="1" noChangeArrowheads="1"/>
          </p:cNvPicPr>
          <p:nvPr/>
        </p:nvPicPr>
        <p:blipFill>
          <a:blip r:embed="rId3" cstate="print"/>
          <a:srcRect/>
          <a:stretch>
            <a:fillRect/>
          </a:stretch>
        </p:blipFill>
        <p:spPr bwMode="auto">
          <a:xfrm>
            <a:off x="5770563" y="4267200"/>
            <a:ext cx="2916237" cy="1608138"/>
          </a:xfrm>
          <a:prstGeom prst="rect">
            <a:avLst/>
          </a:prstGeom>
          <a:noFill/>
          <a:ln w="9525">
            <a:noFill/>
            <a:miter lim="800000"/>
            <a:headEnd/>
            <a:tailEnd/>
          </a:ln>
        </p:spPr>
      </p:pic>
      <p:sp>
        <p:nvSpPr>
          <p:cNvPr id="15" name="TextBox 14"/>
          <p:cNvSpPr txBox="1"/>
          <p:nvPr/>
        </p:nvSpPr>
        <p:spPr>
          <a:xfrm>
            <a:off x="228600" y="5476875"/>
            <a:ext cx="5407025" cy="1076325"/>
          </a:xfrm>
          <a:prstGeom prst="rect">
            <a:avLst/>
          </a:prstGeom>
          <a:noFill/>
        </p:spPr>
        <p:txBody>
          <a:bodyPr>
            <a:spAutoFit/>
          </a:bodyPr>
          <a:lstStyle/>
          <a:p>
            <a:pPr>
              <a:defRPr/>
            </a:pPr>
            <a:r>
              <a:rPr lang="en-US" sz="1400" dirty="0">
                <a:latin typeface="+mn-lt"/>
                <a:ea typeface="ＭＳ Ｐゴシック"/>
                <a:cs typeface="ＭＳ Ｐゴシック"/>
              </a:rPr>
              <a:t>[Measurements at DESY of diffractive channels  (</a:t>
            </a:r>
            <a:r>
              <a:rPr lang="en-US" dirty="0">
                <a:latin typeface="Times" pitchFamily="18" charset="0"/>
                <a:ea typeface="ＭＳ Ｐゴシック"/>
                <a:cs typeface="ＭＳ Ｐゴシック"/>
              </a:rPr>
              <a:t>J/</a:t>
            </a:r>
            <a:r>
              <a:rPr lang="en-US" dirty="0">
                <a:latin typeface="Symbol" pitchFamily="18" charset="2"/>
                <a:ea typeface="ＭＳ Ｐゴシック"/>
                <a:cs typeface="ＭＳ Ｐゴシック"/>
              </a:rPr>
              <a:t>y</a:t>
            </a:r>
            <a:r>
              <a:rPr lang="en-US" dirty="0">
                <a:latin typeface="Times" pitchFamily="18" charset="0"/>
                <a:ea typeface="ＭＳ Ｐゴシック"/>
                <a:cs typeface="ＭＳ Ｐゴシック"/>
              </a:rPr>
              <a:t>, </a:t>
            </a:r>
            <a:r>
              <a:rPr lang="en-US" dirty="0">
                <a:latin typeface="Symbol" pitchFamily="18" charset="2"/>
                <a:ea typeface="ＭＳ Ｐゴシック"/>
                <a:cs typeface="ＭＳ Ｐゴシック"/>
              </a:rPr>
              <a:t>f</a:t>
            </a:r>
            <a:r>
              <a:rPr lang="en-US" dirty="0">
                <a:latin typeface="Times" pitchFamily="18" charset="0"/>
                <a:ea typeface="ＭＳ Ｐゴシック"/>
                <a:cs typeface="ＭＳ Ｐゴシック"/>
              </a:rPr>
              <a:t>, </a:t>
            </a:r>
            <a:r>
              <a:rPr lang="en-US" dirty="0">
                <a:latin typeface="Symbol" pitchFamily="18" charset="2"/>
                <a:ea typeface="ＭＳ Ｐゴシック"/>
                <a:cs typeface="ＭＳ Ｐゴシック"/>
              </a:rPr>
              <a:t>r</a:t>
            </a:r>
            <a:r>
              <a:rPr lang="en-US" dirty="0">
                <a:latin typeface="Times" pitchFamily="18" charset="0"/>
                <a:ea typeface="ＭＳ Ｐゴシック"/>
                <a:cs typeface="ＭＳ Ｐゴシック"/>
              </a:rPr>
              <a:t>, </a:t>
            </a:r>
            <a:r>
              <a:rPr lang="en-US" dirty="0">
                <a:latin typeface="Symbol" pitchFamily="18" charset="2"/>
                <a:ea typeface="ＭＳ Ｐゴシック"/>
                <a:cs typeface="ＭＳ Ｐゴシック"/>
              </a:rPr>
              <a:t>g</a:t>
            </a:r>
            <a:r>
              <a:rPr lang="en-US" sz="1400" dirty="0">
                <a:latin typeface="+mn-lt"/>
                <a:ea typeface="ＭＳ Ｐゴシック"/>
                <a:cs typeface="ＭＳ Ｐゴシック"/>
              </a:rPr>
              <a:t>) confirmed the applicability of QCD factorization:</a:t>
            </a:r>
          </a:p>
          <a:p>
            <a:pPr>
              <a:defRPr/>
            </a:pPr>
            <a:r>
              <a:rPr lang="en-US" sz="1400" dirty="0">
                <a:latin typeface="+mn-lt"/>
                <a:ea typeface="ＭＳ Ｐゴシック"/>
                <a:cs typeface="ＭＳ Ｐゴシック"/>
              </a:rPr>
              <a:t>t-slopes </a:t>
            </a:r>
            <a:r>
              <a:rPr lang="en-US" sz="1400" dirty="0">
                <a:solidFill>
                  <a:srgbClr val="0000FF"/>
                </a:solidFill>
                <a:latin typeface="+mn-lt"/>
                <a:ea typeface="ＭＳ Ｐゴシック"/>
                <a:cs typeface="ＭＳ Ｐゴシック"/>
              </a:rPr>
              <a:t>universal at high Q</a:t>
            </a:r>
            <a:r>
              <a:rPr lang="en-US" sz="1400" baseline="30000" dirty="0">
                <a:solidFill>
                  <a:srgbClr val="0000FF"/>
                </a:solidFill>
                <a:latin typeface="+mn-lt"/>
                <a:ea typeface="ＭＳ Ｐゴシック"/>
                <a:cs typeface="ＭＳ Ｐゴシック"/>
              </a:rPr>
              <a:t>2</a:t>
            </a:r>
            <a:r>
              <a:rPr lang="en-US" sz="1400" dirty="0">
                <a:solidFill>
                  <a:srgbClr val="0000FF"/>
                </a:solidFill>
                <a:latin typeface="+mn-lt"/>
                <a:ea typeface="ＭＳ Ｐゴシック"/>
                <a:cs typeface="ＭＳ Ｐゴシック"/>
              </a:rPr>
              <a:t> </a:t>
            </a:r>
            <a:r>
              <a:rPr lang="en-US" sz="1400" dirty="0">
                <a:latin typeface="+mn-lt"/>
                <a:ea typeface="ＭＳ Ｐゴシック"/>
                <a:cs typeface="ＭＳ Ｐゴシック"/>
              </a:rPr>
              <a:t>&amp;</a:t>
            </a:r>
            <a:r>
              <a:rPr lang="en-US" sz="1400" dirty="0">
                <a:solidFill>
                  <a:srgbClr val="0000FF"/>
                </a:solidFill>
                <a:latin typeface="+mn-lt"/>
                <a:ea typeface="ＭＳ Ｐゴシック"/>
                <a:cs typeface="ＭＳ Ｐゴシック"/>
              </a:rPr>
              <a:t> </a:t>
            </a:r>
            <a:r>
              <a:rPr lang="en-US" sz="1400" dirty="0">
                <a:latin typeface="+mn-lt"/>
                <a:ea typeface="ＭＳ Ｐゴシック"/>
                <a:cs typeface="ＭＳ Ｐゴシック"/>
              </a:rPr>
              <a:t>flavor relations </a:t>
            </a:r>
            <a:r>
              <a:rPr lang="en-US" dirty="0">
                <a:latin typeface="Symbol" pitchFamily="18" charset="2"/>
                <a:ea typeface="ＭＳ Ｐゴシック"/>
                <a:cs typeface="ＭＳ Ｐゴシック"/>
              </a:rPr>
              <a:t>f</a:t>
            </a:r>
            <a:r>
              <a:rPr lang="en-US" sz="1400" dirty="0">
                <a:latin typeface="+mn-lt"/>
                <a:ea typeface="ＭＳ Ｐゴシック"/>
                <a:cs typeface="ＭＳ Ｐゴシック"/>
              </a:rPr>
              <a:t>:</a:t>
            </a:r>
            <a:r>
              <a:rPr lang="en-US" dirty="0">
                <a:latin typeface="Symbol" pitchFamily="18" charset="2"/>
                <a:ea typeface="ＭＳ Ｐゴシック"/>
                <a:cs typeface="ＭＳ Ｐゴシック"/>
              </a:rPr>
              <a:t>r</a:t>
            </a:r>
            <a:r>
              <a:rPr lang="en-US" dirty="0">
                <a:latin typeface="+mn-lt"/>
                <a:ea typeface="ＭＳ Ｐゴシック"/>
                <a:cs typeface="ＭＳ Ｐゴシック"/>
              </a:rPr>
              <a:t> </a:t>
            </a:r>
            <a:r>
              <a:rPr lang="en-US" sz="1400" dirty="0">
                <a:solidFill>
                  <a:srgbClr val="0033CC"/>
                </a:solidFill>
                <a:latin typeface="+mn-lt"/>
                <a:ea typeface="ＭＳ Ｐゴシック"/>
                <a:cs typeface="ＭＳ Ｐゴシック"/>
              </a:rPr>
              <a:t>hold</a:t>
            </a:r>
            <a:r>
              <a:rPr lang="en-US" sz="1400" dirty="0">
                <a:latin typeface="Symbol" pitchFamily="18" charset="2"/>
                <a:ea typeface="ＭＳ Ｐゴシック"/>
                <a:cs typeface="ＭＳ Ｐゴシック"/>
              </a:rPr>
              <a:t>]</a:t>
            </a:r>
          </a:p>
          <a:p>
            <a:pPr>
              <a:defRPr/>
            </a:pPr>
            <a:endParaRPr lang="en-US" sz="1400" dirty="0">
              <a:latin typeface="+mn-lt"/>
              <a:ea typeface="ＭＳ Ｐゴシック"/>
              <a:cs typeface="ＭＳ Ｐゴシック"/>
            </a:endParaRPr>
          </a:p>
        </p:txBody>
      </p:sp>
      <p:sp>
        <p:nvSpPr>
          <p:cNvPr id="16" name="Rounded Rectangle 15"/>
          <p:cNvSpPr>
            <a:spLocks noChangeArrowheads="1"/>
          </p:cNvSpPr>
          <p:nvPr/>
        </p:nvSpPr>
        <p:spPr bwMode="auto">
          <a:xfrm>
            <a:off x="6176963" y="1958975"/>
            <a:ext cx="1455737" cy="1643063"/>
          </a:xfrm>
          <a:prstGeom prst="roundRect">
            <a:avLst>
              <a:gd name="adj" fmla="val 16667"/>
            </a:avLst>
          </a:prstGeom>
          <a:noFill/>
          <a:ln w="38100" algn="ctr">
            <a:solidFill>
              <a:srgbClr val="FFC000"/>
            </a:solidFill>
            <a:round/>
            <a:headEnd/>
            <a:tailEnd/>
          </a:ln>
        </p:spPr>
        <p:txBody>
          <a:bodyPr/>
          <a:lstStyle/>
          <a:p>
            <a:pPr eaLnBrk="0" hangingPunct="0"/>
            <a:endParaRPr lang="en-US"/>
          </a:p>
        </p:txBody>
      </p:sp>
      <p:grpSp>
        <p:nvGrpSpPr>
          <p:cNvPr id="2" name="Group 18"/>
          <p:cNvGrpSpPr>
            <a:grpSpLocks/>
          </p:cNvGrpSpPr>
          <p:nvPr/>
        </p:nvGrpSpPr>
        <p:grpSpPr bwMode="auto">
          <a:xfrm>
            <a:off x="5991225" y="5792788"/>
            <a:ext cx="2270125" cy="708025"/>
            <a:chOff x="5407786" y="5971636"/>
            <a:chExt cx="2316216" cy="707992"/>
          </a:xfrm>
        </p:grpSpPr>
        <p:cxnSp>
          <p:nvCxnSpPr>
            <p:cNvPr id="58380" name="Straight Connector 16"/>
            <p:cNvCxnSpPr>
              <a:cxnSpLocks noChangeShapeType="1"/>
            </p:cNvCxnSpPr>
            <p:nvPr/>
          </p:nvCxnSpPr>
          <p:spPr bwMode="auto">
            <a:xfrm>
              <a:off x="5407786" y="6176865"/>
              <a:ext cx="410547" cy="1588"/>
            </a:xfrm>
            <a:prstGeom prst="line">
              <a:avLst/>
            </a:prstGeom>
            <a:noFill/>
            <a:ln w="76200" algn="ctr">
              <a:solidFill>
                <a:srgbClr val="FF0000"/>
              </a:solidFill>
              <a:round/>
              <a:headEnd/>
              <a:tailEnd type="triangle" w="med" len="med"/>
            </a:ln>
          </p:spPr>
        </p:cxnSp>
        <p:sp>
          <p:nvSpPr>
            <p:cNvPr id="18" name="TextBox 17"/>
            <p:cNvSpPr txBox="1"/>
            <p:nvPr/>
          </p:nvSpPr>
          <p:spPr>
            <a:xfrm>
              <a:off x="5856452" y="5971636"/>
              <a:ext cx="1867550" cy="707992"/>
            </a:xfrm>
            <a:prstGeom prst="rect">
              <a:avLst/>
            </a:prstGeom>
            <a:noFill/>
          </p:spPr>
          <p:txBody>
            <a:bodyPr wrap="none">
              <a:spAutoFit/>
            </a:bodyPr>
            <a:lstStyle/>
            <a:p>
              <a:pPr>
                <a:defRPr/>
              </a:pPr>
              <a:r>
                <a:rPr lang="en-US" sz="2000" b="1" dirty="0">
                  <a:solidFill>
                    <a:srgbClr val="FF0000"/>
                  </a:solidFill>
                  <a:latin typeface="+mn-lt"/>
                  <a:ea typeface="ＭＳ Ｐゴシック" pitchFamily="1" charset="-128"/>
                </a:rPr>
                <a:t>Gluon radius </a:t>
              </a:r>
            </a:p>
            <a:p>
              <a:pPr>
                <a:defRPr/>
              </a:pPr>
              <a:r>
                <a:rPr lang="en-US" sz="2000" b="1" dirty="0">
                  <a:solidFill>
                    <a:srgbClr val="FF0000"/>
                  </a:solidFill>
                  <a:latin typeface="+mn-lt"/>
                  <a:ea typeface="ＭＳ Ｐゴシック" pitchFamily="1" charset="-128"/>
                </a:rPr>
                <a:t>of a nucleus?</a:t>
              </a:r>
            </a:p>
          </p:txBody>
        </p:sp>
      </p:grpSp>
      <p:sp>
        <p:nvSpPr>
          <p:cNvPr id="17" name="TextBox 16"/>
          <p:cNvSpPr txBox="1">
            <a:spLocks noChangeArrowheads="1"/>
          </p:cNvSpPr>
          <p:nvPr/>
        </p:nvSpPr>
        <p:spPr bwMode="auto">
          <a:xfrm>
            <a:off x="4953000" y="760413"/>
            <a:ext cx="4006850" cy="369887"/>
          </a:xfrm>
          <a:prstGeom prst="rect">
            <a:avLst/>
          </a:prstGeom>
          <a:noFill/>
          <a:ln w="9525">
            <a:noFill/>
            <a:miter lim="800000"/>
            <a:headEnd/>
            <a:tailEnd/>
          </a:ln>
        </p:spPr>
        <p:txBody>
          <a:bodyPr wrap="none">
            <a:spAutoFit/>
          </a:bodyPr>
          <a:lstStyle/>
          <a:p>
            <a:r>
              <a:rPr lang="en-US"/>
              <a:t>Ratio of gluons in lead to deuterium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The Science of an (M)EIC</a:t>
            </a:r>
          </a:p>
        </p:txBody>
      </p:sp>
      <p:cxnSp>
        <p:nvCxnSpPr>
          <p:cNvPr id="60420" name="Straight Connector 3"/>
          <p:cNvCxnSpPr>
            <a:cxnSpLocks noChangeShapeType="1"/>
          </p:cNvCxnSpPr>
          <p:nvPr/>
        </p:nvCxnSpPr>
        <p:spPr bwMode="auto">
          <a:xfrm>
            <a:off x="228600" y="3919538"/>
            <a:ext cx="876300" cy="0"/>
          </a:xfrm>
          <a:prstGeom prst="line">
            <a:avLst/>
          </a:prstGeom>
          <a:noFill/>
          <a:ln w="76200" algn="ctr">
            <a:solidFill>
              <a:srgbClr val="990099"/>
            </a:solidFill>
            <a:round/>
            <a:headEnd/>
            <a:tailEnd type="triangle" w="med" len="med"/>
          </a:ln>
        </p:spPr>
      </p:cxnSp>
      <p:sp>
        <p:nvSpPr>
          <p:cNvPr id="5" name="TextBox 2"/>
          <p:cNvSpPr txBox="1">
            <a:spLocks noChangeArrowheads="1"/>
          </p:cNvSpPr>
          <p:nvPr/>
        </p:nvSpPr>
        <p:spPr bwMode="auto">
          <a:xfrm>
            <a:off x="228600" y="2169855"/>
            <a:ext cx="8686800" cy="2554545"/>
          </a:xfrm>
          <a:prstGeom prst="rect">
            <a:avLst/>
          </a:prstGeom>
          <a:noFill/>
          <a:ln w="9525">
            <a:solidFill>
              <a:schemeClr val="tx1"/>
            </a:solidFill>
            <a:miter lim="800000"/>
            <a:headEnd/>
            <a:tailEnd/>
          </a:ln>
        </p:spPr>
        <p:txBody>
          <a:bodyPr wrap="square">
            <a:spAutoFit/>
          </a:bodyPr>
          <a:lstStyle/>
          <a:p>
            <a:pPr>
              <a:defRPr/>
            </a:pPr>
            <a:r>
              <a:rPr lang="en-US" sz="2000" dirty="0">
                <a:ea typeface="ＭＳ Ｐゴシック" pitchFamily="-107" charset="-128"/>
                <a:cs typeface="Arial" charset="0"/>
              </a:rPr>
              <a:t>Or, Elevator-Talk EIC science goals:</a:t>
            </a:r>
          </a:p>
          <a:p>
            <a:pPr>
              <a:defRPr/>
            </a:pPr>
            <a:r>
              <a:rPr lang="en-US" sz="2000" dirty="0">
                <a:ea typeface="ＭＳ Ｐゴシック" pitchFamily="-107" charset="-128"/>
                <a:cs typeface="Arial" charset="0"/>
              </a:rPr>
              <a:t>	</a:t>
            </a:r>
            <a:r>
              <a:rPr lang="en-US" dirty="0">
                <a:solidFill>
                  <a:srgbClr val="FF0000"/>
                </a:solidFill>
                <a:ea typeface="ＭＳ Ｐゴシック" pitchFamily="-107" charset="-128"/>
                <a:cs typeface="Arial" charset="0"/>
              </a:rPr>
              <a:t>Map the spin and </a:t>
            </a:r>
            <a:r>
              <a:rPr lang="en-US" dirty="0" smtClean="0">
                <a:solidFill>
                  <a:srgbClr val="FF0000"/>
                </a:solidFill>
                <a:ea typeface="ＭＳ Ｐゴシック" pitchFamily="-107" charset="-128"/>
                <a:cs typeface="Arial" charset="0"/>
              </a:rPr>
              <a:t>spatial structure </a:t>
            </a:r>
            <a:r>
              <a:rPr lang="en-US" dirty="0">
                <a:solidFill>
                  <a:srgbClr val="FF0000"/>
                </a:solidFill>
                <a:ea typeface="ＭＳ Ｐゴシック" pitchFamily="-107" charset="-128"/>
                <a:cs typeface="Arial" charset="0"/>
              </a:rPr>
              <a:t>of </a:t>
            </a:r>
            <a:r>
              <a:rPr lang="en-US" dirty="0" smtClean="0">
                <a:solidFill>
                  <a:srgbClr val="FF0000"/>
                </a:solidFill>
                <a:ea typeface="ＭＳ Ｐゴシック" pitchFamily="-107" charset="-128"/>
                <a:cs typeface="Arial" charset="0"/>
              </a:rPr>
              <a:t>quarks and </a:t>
            </a:r>
            <a:r>
              <a:rPr lang="en-US" dirty="0" err="1" smtClean="0">
                <a:solidFill>
                  <a:srgbClr val="FF0000"/>
                </a:solidFill>
                <a:ea typeface="ＭＳ Ｐゴシック" pitchFamily="-107" charset="-128"/>
                <a:cs typeface="Arial" charset="0"/>
              </a:rPr>
              <a:t>guons</a:t>
            </a:r>
            <a:r>
              <a:rPr lang="en-US" dirty="0" smtClean="0">
                <a:solidFill>
                  <a:srgbClr val="FF0000"/>
                </a:solidFill>
                <a:ea typeface="ＭＳ Ｐゴシック" pitchFamily="-107" charset="-128"/>
                <a:cs typeface="Arial" charset="0"/>
              </a:rPr>
              <a:t> in nucleons</a:t>
            </a:r>
            <a:endParaRPr lang="en-US" dirty="0">
              <a:solidFill>
                <a:srgbClr val="FF0000"/>
              </a:solidFill>
              <a:ea typeface="ＭＳ Ｐゴシック" pitchFamily="-107" charset="-128"/>
              <a:cs typeface="Arial" charset="0"/>
            </a:endParaRPr>
          </a:p>
          <a:p>
            <a:pPr>
              <a:defRPr/>
            </a:pPr>
            <a:r>
              <a:rPr lang="en-US" sz="2000" dirty="0">
                <a:solidFill>
                  <a:srgbClr val="FF0000"/>
                </a:solidFill>
                <a:ea typeface="ＭＳ Ｐゴシック" pitchFamily="-107" charset="-128"/>
                <a:cs typeface="Arial" charset="0"/>
              </a:rPr>
              <a:t>	     </a:t>
            </a:r>
            <a:r>
              <a:rPr lang="en-US" sz="1600" dirty="0">
                <a:solidFill>
                  <a:srgbClr val="FF0000"/>
                </a:solidFill>
                <a:ea typeface="ＭＳ Ｐゴシック" pitchFamily="-107" charset="-128"/>
                <a:cs typeface="Arial" charset="0"/>
              </a:rPr>
              <a:t>(show the nucleon structure picture of the day…)</a:t>
            </a:r>
          </a:p>
          <a:p>
            <a:pPr>
              <a:defRPr/>
            </a:pPr>
            <a:r>
              <a:rPr lang="en-US" sz="2000" dirty="0">
                <a:ea typeface="ＭＳ Ｐゴシック" pitchFamily="-107" charset="-128"/>
                <a:cs typeface="Arial" charset="0"/>
              </a:rPr>
              <a:t>	</a:t>
            </a:r>
            <a:r>
              <a:rPr lang="en-US" sz="2000" dirty="0">
                <a:solidFill>
                  <a:srgbClr val="3333FF"/>
                </a:solidFill>
                <a:ea typeface="ＭＳ Ｐゴシック" pitchFamily="-107" charset="-128"/>
                <a:cs typeface="Arial" charset="0"/>
              </a:rPr>
              <a:t>Discover the </a:t>
            </a:r>
            <a:r>
              <a:rPr lang="en-US" sz="2000" dirty="0" smtClean="0">
                <a:solidFill>
                  <a:srgbClr val="3333FF"/>
                </a:solidFill>
                <a:ea typeface="ＭＳ Ｐゴシック" pitchFamily="-107" charset="-128"/>
                <a:cs typeface="Arial" charset="0"/>
              </a:rPr>
              <a:t>collective </a:t>
            </a:r>
            <a:r>
              <a:rPr lang="en-US" sz="2000" dirty="0">
                <a:solidFill>
                  <a:srgbClr val="3333FF"/>
                </a:solidFill>
                <a:ea typeface="ＭＳ Ｐゴシック" pitchFamily="-107" charset="-128"/>
                <a:cs typeface="Arial" charset="0"/>
              </a:rPr>
              <a:t>of gluons in atomic nuclei</a:t>
            </a:r>
          </a:p>
          <a:p>
            <a:pPr>
              <a:defRPr/>
            </a:pPr>
            <a:r>
              <a:rPr lang="en-US" sz="2000" dirty="0">
                <a:solidFill>
                  <a:srgbClr val="3333FF"/>
                </a:solidFill>
                <a:ea typeface="ＭＳ Ｐゴシック" pitchFamily="-107" charset="-128"/>
                <a:cs typeface="Arial" charset="0"/>
              </a:rPr>
              <a:t>	     </a:t>
            </a:r>
            <a:r>
              <a:rPr lang="en-US" sz="1600" dirty="0">
                <a:solidFill>
                  <a:srgbClr val="3333FF"/>
                </a:solidFill>
                <a:ea typeface="ＭＳ Ｐゴシック" pitchFamily="-107" charset="-128"/>
                <a:cs typeface="Arial" charset="0"/>
              </a:rPr>
              <a:t>(without gluons there are no protons, no neutrons, no atomic nuclei)</a:t>
            </a:r>
          </a:p>
          <a:p>
            <a:pPr>
              <a:defRPr/>
            </a:pPr>
            <a:r>
              <a:rPr lang="en-US" sz="2000" dirty="0">
                <a:ea typeface="ＭＳ Ｐゴシック" pitchFamily="-107" charset="-128"/>
                <a:cs typeface="Arial" charset="0"/>
              </a:rPr>
              <a:t>	</a:t>
            </a:r>
            <a:r>
              <a:rPr lang="en-US" dirty="0">
                <a:solidFill>
                  <a:srgbClr val="CC0099"/>
                </a:solidFill>
                <a:ea typeface="ＭＳ Ｐゴシック" pitchFamily="-107" charset="-128"/>
                <a:cs typeface="Arial" charset="0"/>
              </a:rPr>
              <a:t>Understand 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quarks and gluons</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(how </a:t>
            </a:r>
            <a:r>
              <a:rPr lang="en-US" sz="1600" i="1" dirty="0">
                <a:solidFill>
                  <a:srgbClr val="CC0099"/>
                </a:solidFill>
                <a:ea typeface="ＭＳ Ｐゴシック" pitchFamily="-107" charset="-128"/>
                <a:cs typeface="Arial" charset="0"/>
              </a:rPr>
              <a:t>does</a:t>
            </a:r>
            <a:r>
              <a:rPr lang="en-US" sz="1600" dirty="0">
                <a:solidFill>
                  <a:srgbClr val="CC0099"/>
                </a:solidFill>
                <a:ea typeface="ＭＳ Ｐゴシック" pitchFamily="-107" charset="-128"/>
                <a:cs typeface="Arial" charset="0"/>
              </a:rPr>
              <a:t> E = Mc</a:t>
            </a:r>
            <a:r>
              <a:rPr lang="en-US" sz="1600" baseline="30000" dirty="0">
                <a:solidFill>
                  <a:srgbClr val="CC0099"/>
                </a:solidFill>
                <a:ea typeface="ＭＳ Ｐゴシック" pitchFamily="-107" charset="-128"/>
                <a:cs typeface="Arial" charset="0"/>
              </a:rPr>
              <a:t>2</a:t>
            </a:r>
            <a:r>
              <a:rPr lang="en-US" sz="1600" dirty="0">
                <a:solidFill>
                  <a:srgbClr val="CC0099"/>
                </a:solidFill>
                <a:ea typeface="ＭＳ Ｐゴシック" pitchFamily="-107" charset="-128"/>
                <a:cs typeface="Arial" charset="0"/>
              </a:rPr>
              <a:t> work to create pions and nucleons?)</a:t>
            </a:r>
            <a:r>
              <a:rPr lang="en-US" sz="2000" dirty="0">
                <a:ea typeface="ＭＳ Ｐゴシック" pitchFamily="-107" charset="-128"/>
                <a:cs typeface="Arial" charset="0"/>
              </a:rPr>
              <a:t>	</a:t>
            </a:r>
            <a:endParaRPr lang="en-US" sz="2000" dirty="0" smtClean="0">
              <a:ea typeface="ＭＳ Ｐゴシック" pitchFamily="-107" charset="-128"/>
              <a:cs typeface="Arial" charset="0"/>
            </a:endParaRPr>
          </a:p>
          <a:p>
            <a:pPr>
              <a:defRPr/>
            </a:pPr>
            <a:r>
              <a:rPr lang="en-US" sz="2000" dirty="0" smtClean="0">
                <a:ea typeface="ＭＳ Ｐゴシック" pitchFamily="-107" charset="-128"/>
                <a:cs typeface="Arial" charset="0"/>
              </a:rPr>
              <a:t>	+ Hunting for the unseen forces of the universe?</a:t>
            </a:r>
            <a:endParaRPr lang="en-US" sz="2000" dirty="0">
              <a:ea typeface="ＭＳ Ｐゴシック" pitchFamily="-107" charset="-128"/>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err="1" smtClean="0">
                <a:solidFill>
                  <a:srgbClr val="FF0000"/>
                </a:solidFill>
                <a:latin typeface="+mn-lt"/>
                <a:ea typeface="ＭＳ Ｐゴシック" pitchFamily="-107" charset="-128"/>
                <a:cs typeface="Arial" charset="0"/>
              </a:rPr>
              <a:t>Hadronization</a:t>
            </a:r>
            <a:endParaRPr lang="en-US" sz="4400" b="1" dirty="0">
              <a:solidFill>
                <a:srgbClr val="FF0000"/>
              </a:solidFill>
              <a:latin typeface="+mn-lt"/>
              <a:ea typeface="ＭＳ Ｐゴシック" pitchFamily="-107" charset="-128"/>
              <a:cs typeface="Arial" charset="0"/>
            </a:endParaRPr>
          </a:p>
        </p:txBody>
      </p:sp>
      <p:pic>
        <p:nvPicPr>
          <p:cNvPr id="61443" name="Picture 51" descr="sidis-diagram.gif"/>
          <p:cNvPicPr>
            <a:picLocks noChangeAspect="1"/>
          </p:cNvPicPr>
          <p:nvPr/>
        </p:nvPicPr>
        <p:blipFill>
          <a:blip r:embed="rId2" cstate="print"/>
          <a:srcRect/>
          <a:stretch>
            <a:fillRect/>
          </a:stretch>
        </p:blipFill>
        <p:spPr bwMode="auto">
          <a:xfrm>
            <a:off x="47625" y="1600200"/>
            <a:ext cx="5362575" cy="3886200"/>
          </a:xfrm>
          <a:prstGeom prst="rect">
            <a:avLst/>
          </a:prstGeom>
          <a:noFill/>
          <a:ln w="9525">
            <a:noFill/>
            <a:miter lim="800000"/>
            <a:headEnd/>
            <a:tailEnd/>
          </a:ln>
        </p:spPr>
      </p:pic>
      <p:sp>
        <p:nvSpPr>
          <p:cNvPr id="23558" name="TextBox 52"/>
          <p:cNvSpPr txBox="1">
            <a:spLocks noChangeArrowheads="1"/>
          </p:cNvSpPr>
          <p:nvPr/>
        </p:nvSpPr>
        <p:spPr bwMode="auto">
          <a:xfrm>
            <a:off x="38100" y="1027113"/>
            <a:ext cx="4989513" cy="460375"/>
          </a:xfrm>
          <a:prstGeom prst="rect">
            <a:avLst/>
          </a:prstGeom>
          <a:noFill/>
          <a:ln w="9525">
            <a:noFill/>
            <a:miter lim="800000"/>
            <a:headEnd/>
            <a:tailEnd/>
          </a:ln>
        </p:spPr>
        <p:txBody>
          <a:bodyPr wrap="none">
            <a:spAutoFit/>
          </a:bodyPr>
          <a:lstStyle/>
          <a:p>
            <a:pPr>
              <a:buSzPct val="100000"/>
              <a:buFontTx/>
              <a:buBlip>
                <a:blip r:embed="rId3"/>
              </a:buBlip>
              <a:defRPr/>
            </a:pPr>
            <a:r>
              <a:rPr lang="en-US" dirty="0">
                <a:latin typeface="+mn-lt"/>
                <a:ea typeface="ＭＳ Ｐゴシック"/>
                <a:cs typeface="ＭＳ Ｐゴシック"/>
              </a:rPr>
              <a:t> un-integrated </a:t>
            </a:r>
            <a:r>
              <a:rPr lang="en-US" dirty="0" err="1">
                <a:latin typeface="+mn-lt"/>
                <a:ea typeface="ＭＳ Ｐゴシック"/>
                <a:cs typeface="ＭＳ Ｐゴシック"/>
              </a:rPr>
              <a:t>parton</a:t>
            </a:r>
            <a:r>
              <a:rPr lang="en-US" dirty="0">
                <a:latin typeface="+mn-lt"/>
                <a:ea typeface="ＭＳ Ｐゴシック"/>
                <a:cs typeface="ＭＳ Ｐゴシック"/>
              </a:rPr>
              <a:t> distributions</a:t>
            </a:r>
          </a:p>
        </p:txBody>
      </p:sp>
      <p:sp>
        <p:nvSpPr>
          <p:cNvPr id="8" name="Oval 7"/>
          <p:cNvSpPr>
            <a:spLocks noChangeArrowheads="1"/>
          </p:cNvSpPr>
          <p:nvPr/>
        </p:nvSpPr>
        <p:spPr bwMode="auto">
          <a:xfrm>
            <a:off x="4114800" y="2667000"/>
            <a:ext cx="1371600" cy="685800"/>
          </a:xfrm>
          <a:prstGeom prst="ellipse">
            <a:avLst/>
          </a:prstGeom>
          <a:noFill/>
          <a:ln w="31750">
            <a:solidFill>
              <a:srgbClr val="0000FF"/>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7" charset="-128"/>
            </a:endParaRPr>
          </a:p>
        </p:txBody>
      </p:sp>
      <p:sp>
        <p:nvSpPr>
          <p:cNvPr id="9" name="TextBox 8"/>
          <p:cNvSpPr txBox="1">
            <a:spLocks noChangeArrowheads="1"/>
          </p:cNvSpPr>
          <p:nvPr/>
        </p:nvSpPr>
        <p:spPr bwMode="auto">
          <a:xfrm>
            <a:off x="5257800" y="2209800"/>
            <a:ext cx="2590800" cy="830263"/>
          </a:xfrm>
          <a:prstGeom prst="rect">
            <a:avLst/>
          </a:prstGeom>
          <a:noFill/>
          <a:ln w="9525">
            <a:noFill/>
            <a:miter lim="800000"/>
            <a:headEnd/>
            <a:tailEnd/>
          </a:ln>
        </p:spPr>
        <p:txBody>
          <a:bodyPr>
            <a:spAutoFit/>
          </a:bodyPr>
          <a:lstStyle/>
          <a:p>
            <a:pPr algn="ctr">
              <a:defRPr/>
            </a:pPr>
            <a:r>
              <a:rPr lang="en-US" b="1" dirty="0">
                <a:solidFill>
                  <a:srgbClr val="0000FF"/>
                </a:solidFill>
                <a:latin typeface="+mn-lt"/>
                <a:ea typeface="ＭＳ Ｐゴシック"/>
                <a:cs typeface="ＭＳ Ｐゴシック"/>
              </a:rPr>
              <a:t>current </a:t>
            </a:r>
          </a:p>
          <a:p>
            <a:pPr algn="ctr">
              <a:defRPr/>
            </a:pPr>
            <a:r>
              <a:rPr lang="en-US" b="1" dirty="0">
                <a:solidFill>
                  <a:srgbClr val="0000FF"/>
                </a:solidFill>
                <a:latin typeface="+mn-lt"/>
                <a:ea typeface="ＭＳ Ｐゴシック"/>
                <a:cs typeface="ＭＳ Ｐゴシック"/>
              </a:rPr>
              <a:t>fragmentation</a:t>
            </a:r>
          </a:p>
        </p:txBody>
      </p:sp>
      <p:sp>
        <p:nvSpPr>
          <p:cNvPr id="10" name="Oval 9"/>
          <p:cNvSpPr>
            <a:spLocks noChangeArrowheads="1"/>
          </p:cNvSpPr>
          <p:nvPr/>
        </p:nvSpPr>
        <p:spPr bwMode="auto">
          <a:xfrm>
            <a:off x="3886200" y="4800600"/>
            <a:ext cx="1371600" cy="685800"/>
          </a:xfrm>
          <a:prstGeom prst="ellipse">
            <a:avLst/>
          </a:prstGeom>
          <a:noFill/>
          <a:ln w="317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7" charset="-128"/>
            </a:endParaRPr>
          </a:p>
        </p:txBody>
      </p:sp>
      <p:sp>
        <p:nvSpPr>
          <p:cNvPr id="11" name="TextBox 10"/>
          <p:cNvSpPr txBox="1">
            <a:spLocks noChangeArrowheads="1"/>
          </p:cNvSpPr>
          <p:nvPr/>
        </p:nvSpPr>
        <p:spPr bwMode="auto">
          <a:xfrm>
            <a:off x="4495800" y="5029200"/>
            <a:ext cx="2590800" cy="830263"/>
          </a:xfrm>
          <a:prstGeom prst="rect">
            <a:avLst/>
          </a:prstGeom>
          <a:noFill/>
          <a:ln w="9525">
            <a:noFill/>
            <a:miter lim="800000"/>
            <a:headEnd/>
            <a:tailEnd/>
          </a:ln>
        </p:spPr>
        <p:txBody>
          <a:bodyPr>
            <a:spAutoFit/>
          </a:bodyPr>
          <a:lstStyle/>
          <a:p>
            <a:pPr algn="ctr">
              <a:defRPr/>
            </a:pPr>
            <a:r>
              <a:rPr lang="en-US" b="1" dirty="0">
                <a:solidFill>
                  <a:srgbClr val="FF0000"/>
                </a:solidFill>
                <a:latin typeface="+mn-lt"/>
                <a:ea typeface="ＭＳ Ｐゴシック"/>
                <a:cs typeface="ＭＳ Ｐゴシック"/>
              </a:rPr>
              <a:t>target </a:t>
            </a:r>
          </a:p>
          <a:p>
            <a:pPr algn="ctr">
              <a:defRPr/>
            </a:pPr>
            <a:r>
              <a:rPr lang="en-US" b="1" dirty="0">
                <a:solidFill>
                  <a:srgbClr val="FF0000"/>
                </a:solidFill>
                <a:latin typeface="+mn-lt"/>
                <a:ea typeface="ＭＳ Ｐゴシック"/>
                <a:cs typeface="ＭＳ Ｐゴシック"/>
              </a:rPr>
              <a:t>fragmentation</a:t>
            </a:r>
          </a:p>
        </p:txBody>
      </p:sp>
      <p:sp>
        <p:nvSpPr>
          <p:cNvPr id="12" name="Right Brace 11"/>
          <p:cNvSpPr>
            <a:spLocks/>
          </p:cNvSpPr>
          <p:nvPr/>
        </p:nvSpPr>
        <p:spPr bwMode="auto">
          <a:xfrm>
            <a:off x="5334000" y="3352800"/>
            <a:ext cx="381000" cy="1524000"/>
          </a:xfrm>
          <a:prstGeom prst="rightBrace">
            <a:avLst>
              <a:gd name="adj1" fmla="val 8333"/>
              <a:gd name="adj2" fmla="val 50000"/>
            </a:avLst>
          </a:prstGeom>
          <a:noFill/>
          <a:ln w="31750">
            <a:solidFill>
              <a:srgbClr val="00FF00"/>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ＭＳ Ｐゴシック" pitchFamily="-107" charset="-128"/>
            </a:endParaRPr>
          </a:p>
        </p:txBody>
      </p:sp>
      <p:sp>
        <p:nvSpPr>
          <p:cNvPr id="13" name="TextBox 12"/>
          <p:cNvSpPr txBox="1">
            <a:spLocks noChangeArrowheads="1"/>
          </p:cNvSpPr>
          <p:nvPr/>
        </p:nvSpPr>
        <p:spPr bwMode="auto">
          <a:xfrm>
            <a:off x="5326063" y="3657600"/>
            <a:ext cx="2276475" cy="923925"/>
          </a:xfrm>
          <a:prstGeom prst="rect">
            <a:avLst/>
          </a:prstGeom>
          <a:noFill/>
          <a:ln w="9525">
            <a:noFill/>
            <a:miter lim="800000"/>
            <a:headEnd/>
            <a:tailEnd/>
          </a:ln>
        </p:spPr>
        <p:txBody>
          <a:bodyPr>
            <a:spAutoFit/>
          </a:bodyPr>
          <a:lstStyle/>
          <a:p>
            <a:pPr algn="ctr">
              <a:defRPr/>
            </a:pPr>
            <a:r>
              <a:rPr lang="en-US" b="1" dirty="0">
                <a:solidFill>
                  <a:srgbClr val="00FF00"/>
                </a:solidFill>
                <a:latin typeface="+mn-lt"/>
                <a:ea typeface="ＭＳ Ｐゴシック"/>
                <a:cs typeface="ＭＳ Ｐゴシック"/>
              </a:rPr>
              <a:t>Fragmentation from</a:t>
            </a:r>
          </a:p>
          <a:p>
            <a:pPr algn="ctr">
              <a:defRPr/>
            </a:pPr>
            <a:r>
              <a:rPr lang="en-US" b="1" dirty="0">
                <a:solidFill>
                  <a:srgbClr val="00FF00"/>
                </a:solidFill>
                <a:latin typeface="+mn-lt"/>
                <a:ea typeface="ＭＳ Ｐゴシック"/>
                <a:cs typeface="ＭＳ Ｐゴシック"/>
              </a:rPr>
              <a:t> QCD vacuum</a:t>
            </a:r>
          </a:p>
        </p:txBody>
      </p:sp>
      <p:cxnSp>
        <p:nvCxnSpPr>
          <p:cNvPr id="14" name="Straight Arrow Connector 13"/>
          <p:cNvCxnSpPr>
            <a:cxnSpLocks noChangeShapeType="1"/>
          </p:cNvCxnSpPr>
          <p:nvPr/>
        </p:nvCxnSpPr>
        <p:spPr bwMode="auto">
          <a:xfrm rot="5400000">
            <a:off x="6058694" y="4075906"/>
            <a:ext cx="3429000" cy="1588"/>
          </a:xfrm>
          <a:prstGeom prst="straightConnector1">
            <a:avLst/>
          </a:prstGeom>
          <a:noFill/>
          <a:ln w="44450">
            <a:solidFill>
              <a:schemeClr val="tx1"/>
            </a:solidFill>
            <a:round/>
            <a:headEnd type="arrow" w="med" len="med"/>
            <a:tailEnd type="arrow" w="med" len="med"/>
          </a:ln>
          <a:effectLst>
            <a:outerShdw dist="20000" dir="5400000" rotWithShape="0">
              <a:srgbClr val="808080">
                <a:alpha val="37999"/>
              </a:srgbClr>
            </a:outerShdw>
          </a:effectLst>
        </p:spPr>
      </p:cxnSp>
      <p:sp>
        <p:nvSpPr>
          <p:cNvPr id="15" name="TextBox 14"/>
          <p:cNvSpPr txBox="1"/>
          <p:nvPr/>
        </p:nvSpPr>
        <p:spPr>
          <a:xfrm>
            <a:off x="7690247" y="3352800"/>
            <a:ext cx="652679" cy="1496372"/>
          </a:xfrm>
          <a:prstGeom prst="rect">
            <a:avLst/>
          </a:prstGeom>
          <a:noFill/>
        </p:spPr>
        <p:txBody>
          <a:bodyPr vert="wordArtVert" wrap="none">
            <a:spAutoFit/>
          </a:bodyPr>
          <a:lstStyle/>
          <a:p>
            <a:pPr>
              <a:defRPr/>
            </a:pPr>
            <a:r>
              <a:rPr lang="en-US" sz="2800" b="1" dirty="0">
                <a:solidFill>
                  <a:srgbClr val="3366FF"/>
                </a:solidFill>
                <a:latin typeface="+mn-lt"/>
                <a:ea typeface="ＭＳ Ｐゴシック" pitchFamily="-107" charset="-128"/>
              </a:rPr>
              <a:t>EIC</a:t>
            </a:r>
          </a:p>
        </p:txBody>
      </p:sp>
      <p:sp>
        <p:nvSpPr>
          <p:cNvPr id="16" name="TextBox 15"/>
          <p:cNvSpPr txBox="1">
            <a:spLocks noChangeArrowheads="1"/>
          </p:cNvSpPr>
          <p:nvPr/>
        </p:nvSpPr>
        <p:spPr bwMode="auto">
          <a:xfrm>
            <a:off x="7848600" y="2286000"/>
            <a:ext cx="1103313" cy="461963"/>
          </a:xfrm>
          <a:prstGeom prst="rect">
            <a:avLst/>
          </a:prstGeom>
          <a:noFill/>
          <a:ln w="9525">
            <a:noFill/>
            <a:miter lim="800000"/>
            <a:headEnd/>
            <a:tailEnd/>
          </a:ln>
        </p:spPr>
        <p:txBody>
          <a:bodyPr wrap="none">
            <a:spAutoFit/>
          </a:bodyPr>
          <a:lstStyle/>
          <a:p>
            <a:pPr>
              <a:defRPr/>
            </a:pPr>
            <a:r>
              <a:rPr lang="en-US" b="1" dirty="0">
                <a:latin typeface="+mn-lt"/>
                <a:ea typeface="ＭＳ Ｐゴシック"/>
                <a:cs typeface="ＭＳ Ｐゴシック"/>
              </a:rPr>
              <a:t>+</a:t>
            </a:r>
            <a:r>
              <a:rPr lang="en-US" b="1" dirty="0">
                <a:latin typeface="Symbol" pitchFamily="18" charset="2"/>
                <a:ea typeface="ＭＳ Ｐゴシック"/>
                <a:cs typeface="ＭＳ Ｐゴシック"/>
              </a:rPr>
              <a:t>h ~ 2 </a:t>
            </a:r>
          </a:p>
        </p:txBody>
      </p:sp>
      <p:sp>
        <p:nvSpPr>
          <p:cNvPr id="17" name="TextBox 16"/>
          <p:cNvSpPr txBox="1">
            <a:spLocks noChangeArrowheads="1"/>
          </p:cNvSpPr>
          <p:nvPr/>
        </p:nvSpPr>
        <p:spPr bwMode="auto">
          <a:xfrm>
            <a:off x="7858125" y="5334000"/>
            <a:ext cx="1117600" cy="461963"/>
          </a:xfrm>
          <a:prstGeom prst="rect">
            <a:avLst/>
          </a:prstGeom>
          <a:noFill/>
          <a:ln w="9525">
            <a:noFill/>
            <a:miter lim="800000"/>
            <a:headEnd/>
            <a:tailEnd/>
          </a:ln>
        </p:spPr>
        <p:txBody>
          <a:bodyPr wrap="none">
            <a:spAutoFit/>
          </a:bodyPr>
          <a:lstStyle/>
          <a:p>
            <a:pPr>
              <a:defRPr/>
            </a:pPr>
            <a:r>
              <a:rPr lang="en-US" b="1" dirty="0">
                <a:latin typeface="+mn-lt"/>
                <a:ea typeface="ＭＳ Ｐゴシック"/>
                <a:cs typeface="ＭＳ Ｐゴシック"/>
              </a:rPr>
              <a:t>-</a:t>
            </a:r>
            <a:r>
              <a:rPr lang="en-US" b="1" dirty="0">
                <a:latin typeface="Symbol" pitchFamily="18" charset="2"/>
                <a:ea typeface="ＭＳ Ｐゴシック"/>
                <a:cs typeface="ＭＳ Ｐゴシック"/>
              </a:rPr>
              <a:t>h ~ -4</a:t>
            </a:r>
          </a:p>
        </p:txBody>
      </p:sp>
      <p:sp>
        <p:nvSpPr>
          <p:cNvPr id="23569" name="Text Box 50"/>
          <p:cNvSpPr txBox="1">
            <a:spLocks noChangeArrowheads="1"/>
          </p:cNvSpPr>
          <p:nvPr/>
        </p:nvSpPr>
        <p:spPr bwMode="auto">
          <a:xfrm>
            <a:off x="5486401" y="810161"/>
            <a:ext cx="3505199" cy="1323439"/>
          </a:xfrm>
          <a:prstGeom prst="rect">
            <a:avLst/>
          </a:prstGeom>
          <a:noFill/>
          <a:ln w="28575">
            <a:solidFill>
              <a:schemeClr val="tx1"/>
            </a:solidFill>
            <a:miter lim="800000"/>
            <a:headEnd/>
            <a:tailEnd/>
          </a:ln>
        </p:spPr>
        <p:txBody>
          <a:bodyPr wrap="square">
            <a:spAutoFit/>
          </a:bodyPr>
          <a:lstStyle/>
          <a:p>
            <a:pP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Understand the conversion of quarks and gluons to hadrons through fragmentation and breakup </a:t>
            </a:r>
            <a:endParaRPr lang="en-US" sz="2000" b="1" dirty="0">
              <a:solidFill>
                <a:srgbClr val="FF0000"/>
              </a:solidFill>
              <a:latin typeface="+mn-lt"/>
              <a:ea typeface="ＭＳ Ｐゴシック"/>
              <a:cs typeface="ＭＳ Ｐゴシック"/>
            </a:endParaRPr>
          </a:p>
        </p:txBody>
      </p:sp>
      <p:sp>
        <p:nvSpPr>
          <p:cNvPr id="18" name="TextBox 17"/>
          <p:cNvSpPr txBox="1"/>
          <p:nvPr/>
        </p:nvSpPr>
        <p:spPr>
          <a:xfrm>
            <a:off x="1371600" y="5921514"/>
            <a:ext cx="3810000" cy="707886"/>
          </a:xfrm>
          <a:prstGeom prst="rect">
            <a:avLst/>
          </a:prstGeom>
          <a:noFill/>
          <a:ln w="28575">
            <a:solidFill>
              <a:schemeClr val="tx1"/>
            </a:solidFill>
          </a:ln>
        </p:spPr>
        <p:txBody>
          <a:bodyPr wrap="square">
            <a:spAutoFit/>
          </a:bodyPr>
          <a:lstStyle/>
          <a:p>
            <a:pPr algn="ct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Explore the interaction of color charges with matter </a:t>
            </a:r>
            <a:endParaRPr lang="en-US" sz="2000" b="1" dirty="0">
              <a:solidFill>
                <a:srgbClr val="FF0000"/>
              </a:solidFill>
              <a:latin typeface="+mn-lt"/>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6" grpId="0"/>
      <p:bldP spid="17" grpId="0"/>
      <p:bldP spid="23569"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EIClogo.jpg"/>
          <p:cNvPicPr>
            <a:picLocks noChangeAspect="1"/>
          </p:cNvPicPr>
          <p:nvPr/>
        </p:nvPicPr>
        <p:blipFill>
          <a:blip r:embed="rId2" cstate="print"/>
          <a:srcRect/>
          <a:stretch>
            <a:fillRect/>
          </a:stretch>
        </p:blipFill>
        <p:spPr bwMode="auto">
          <a:xfrm>
            <a:off x="8072438" y="0"/>
            <a:ext cx="1071562" cy="1066800"/>
          </a:xfrm>
          <a:prstGeom prst="rect">
            <a:avLst/>
          </a:prstGeom>
          <a:noFill/>
          <a:ln w="9525">
            <a:noFill/>
            <a:miter lim="800000"/>
            <a:headEnd/>
            <a:tailEnd/>
          </a:ln>
        </p:spPr>
      </p:pic>
      <p:sp>
        <p:nvSpPr>
          <p:cNvPr id="46083" name="Rectangle 10"/>
          <p:cNvSpPr>
            <a:spLocks noChangeArrowheads="1"/>
          </p:cNvSpPr>
          <p:nvPr/>
        </p:nvSpPr>
        <p:spPr bwMode="auto">
          <a:xfrm>
            <a:off x="228600" y="28575"/>
            <a:ext cx="7620000" cy="762000"/>
          </a:xfrm>
          <a:prstGeom prst="rect">
            <a:avLst/>
          </a:prstGeom>
          <a:noFill/>
          <a:ln w="9525">
            <a:noFill/>
            <a:miter lim="800000"/>
            <a:headEnd/>
            <a:tailEnd/>
          </a:ln>
        </p:spPr>
        <p:txBody>
          <a:bodyPr anchor="ctr"/>
          <a:lstStyle/>
          <a:p>
            <a:pPr algn="ctr">
              <a:defRPr/>
            </a:pPr>
            <a:r>
              <a:rPr lang="en-US" sz="3200" b="1" dirty="0">
                <a:solidFill>
                  <a:srgbClr val="FF0000"/>
                </a:solidFill>
                <a:latin typeface="+mn-lt"/>
              </a:rPr>
              <a:t>Electron-Ion Collider – Roadmap</a:t>
            </a:r>
          </a:p>
        </p:txBody>
      </p:sp>
      <p:sp>
        <p:nvSpPr>
          <p:cNvPr id="46084" name="TextBox 4"/>
          <p:cNvSpPr txBox="1">
            <a:spLocks noChangeArrowheads="1"/>
          </p:cNvSpPr>
          <p:nvPr/>
        </p:nvSpPr>
        <p:spPr bwMode="auto">
          <a:xfrm>
            <a:off x="228600" y="838200"/>
            <a:ext cx="8915400" cy="5509200"/>
          </a:xfrm>
          <a:prstGeom prst="rect">
            <a:avLst/>
          </a:prstGeom>
          <a:noFill/>
          <a:ln w="9525">
            <a:noFill/>
            <a:miter lim="800000"/>
            <a:headEnd/>
            <a:tailEnd/>
          </a:ln>
        </p:spPr>
        <p:txBody>
          <a:bodyPr>
            <a:spAutoFit/>
          </a:bodyPr>
          <a:lstStyle/>
          <a:p>
            <a:pPr>
              <a:buFont typeface="Arial" pitchFamily="34" charset="0"/>
              <a:buChar char="•"/>
              <a:defRPr/>
            </a:pPr>
            <a:r>
              <a:rPr lang="en-US" sz="2000" dirty="0">
                <a:solidFill>
                  <a:srgbClr val="000000"/>
                </a:solidFill>
                <a:latin typeface="+mn-lt"/>
              </a:rPr>
              <a:t> EIC (</a:t>
            </a:r>
            <a:r>
              <a:rPr lang="en-US" sz="2000" dirty="0" err="1">
                <a:solidFill>
                  <a:srgbClr val="000000"/>
                </a:solidFill>
                <a:latin typeface="+mn-lt"/>
              </a:rPr>
              <a:t>eRHIC</a:t>
            </a:r>
            <a:r>
              <a:rPr lang="en-US" sz="2000" dirty="0">
                <a:solidFill>
                  <a:srgbClr val="000000"/>
                </a:solidFill>
                <a:latin typeface="+mn-lt"/>
              </a:rPr>
              <a:t>/ELIC) webpage: </a:t>
            </a:r>
            <a:r>
              <a:rPr lang="en-US" sz="2000" dirty="0">
                <a:solidFill>
                  <a:srgbClr val="000000"/>
                </a:solidFill>
                <a:latin typeface="+mn-lt"/>
                <a:hlinkClick r:id="rId3"/>
              </a:rPr>
              <a:t>http://web.mit.edu/eicc/</a:t>
            </a:r>
            <a:endParaRPr lang="en-US" sz="2000" dirty="0">
              <a:solidFill>
                <a:srgbClr val="000000"/>
              </a:solidFill>
              <a:latin typeface="+mn-lt"/>
            </a:endParaRPr>
          </a:p>
          <a:p>
            <a:pPr>
              <a:buFont typeface="Arial" pitchFamily="34" charset="0"/>
              <a:buChar char="•"/>
              <a:defRPr/>
            </a:pPr>
            <a:r>
              <a:rPr lang="en-US" sz="2000" dirty="0">
                <a:solidFill>
                  <a:srgbClr val="000000"/>
                </a:solidFill>
                <a:latin typeface="+mn-lt"/>
              </a:rPr>
              <a:t> </a:t>
            </a:r>
            <a:r>
              <a:rPr lang="en-US" sz="2000" dirty="0">
                <a:solidFill>
                  <a:srgbClr val="000000"/>
                </a:solidFill>
                <a:latin typeface="+mn-lt"/>
                <a:cs typeface="Arial" pitchFamily="34" charset="0"/>
              </a:rPr>
              <a:t>Weekly meetings at both BNL and </a:t>
            </a:r>
            <a:r>
              <a:rPr lang="en-US" sz="2000" dirty="0" err="1">
                <a:solidFill>
                  <a:srgbClr val="000000"/>
                </a:solidFill>
                <a:latin typeface="+mn-lt"/>
                <a:cs typeface="Arial" pitchFamily="34" charset="0"/>
              </a:rPr>
              <a:t>JLab</a:t>
            </a:r>
            <a:endParaRPr lang="en-US" sz="2000" dirty="0">
              <a:solidFill>
                <a:srgbClr val="000000"/>
              </a:solidFill>
              <a:latin typeface="+mn-lt"/>
              <a:cs typeface="Arial" pitchFamily="34" charset="0"/>
            </a:endParaRPr>
          </a:p>
          <a:p>
            <a:pPr lvl="2">
              <a:buFont typeface="Arial" pitchFamily="34" charset="0"/>
              <a:buChar char="•"/>
              <a:defRPr/>
            </a:pPr>
            <a:r>
              <a:rPr lang="en-US" sz="2000" dirty="0">
                <a:solidFill>
                  <a:srgbClr val="000000"/>
                </a:solidFill>
                <a:latin typeface="+mn-lt"/>
                <a:cs typeface="Arial" pitchFamily="34" charset="0"/>
              </a:rPr>
              <a:t> Wiki pages at </a:t>
            </a:r>
            <a:r>
              <a:rPr lang="en-US" sz="2000" dirty="0">
                <a:solidFill>
                  <a:srgbClr val="000000"/>
                </a:solidFill>
                <a:latin typeface="+mn-lt"/>
                <a:cs typeface="Arial" pitchFamily="34" charset="0"/>
                <a:hlinkClick r:id="rId4"/>
              </a:rPr>
              <a:t>http://eic.jlab.org/</a:t>
            </a:r>
            <a:r>
              <a:rPr lang="en-US" sz="2000" dirty="0">
                <a:solidFill>
                  <a:srgbClr val="000000"/>
                </a:solidFill>
                <a:latin typeface="+mn-lt"/>
                <a:cs typeface="Arial" pitchFamily="34" charset="0"/>
              </a:rPr>
              <a:t> &amp; </a:t>
            </a:r>
            <a:r>
              <a:rPr lang="en-US" sz="2000" u="sng" dirty="0">
                <a:solidFill>
                  <a:srgbClr val="000000"/>
                </a:solidFill>
                <a:latin typeface="+mn-lt"/>
                <a:cs typeface="Arial" pitchFamily="34" charset="0"/>
              </a:rPr>
              <a:t>https://wiki.bnl.gov/eic</a:t>
            </a:r>
            <a:endParaRPr lang="en-US" sz="2000" dirty="0">
              <a:solidFill>
                <a:srgbClr val="000000"/>
              </a:solidFill>
              <a:latin typeface="+mn-lt"/>
            </a:endParaRPr>
          </a:p>
          <a:p>
            <a:pPr>
              <a:buFont typeface="Arial" pitchFamily="34" charset="0"/>
              <a:buChar char="•"/>
              <a:defRPr/>
            </a:pPr>
            <a:r>
              <a:rPr lang="en-US" sz="2000" dirty="0">
                <a:solidFill>
                  <a:srgbClr val="000000"/>
                </a:solidFill>
                <a:latin typeface="+mn-lt"/>
              </a:rPr>
              <a:t> EIC Collaboration has biannual meetings since 2006</a:t>
            </a:r>
          </a:p>
          <a:p>
            <a:pPr lvl="2">
              <a:buFont typeface="Arial" pitchFamily="34" charset="0"/>
              <a:buChar char="•"/>
              <a:defRPr/>
            </a:pPr>
            <a:r>
              <a:rPr lang="en-US" sz="2000" dirty="0">
                <a:solidFill>
                  <a:srgbClr val="000000"/>
                </a:solidFill>
                <a:latin typeface="+mn-lt"/>
              </a:rPr>
              <a:t> Last EIC meeting: </a:t>
            </a:r>
            <a:r>
              <a:rPr lang="en-US" sz="2000" dirty="0" smtClean="0">
                <a:latin typeface="+mn-lt"/>
              </a:rPr>
              <a:t>July </a:t>
            </a:r>
            <a:r>
              <a:rPr lang="en-US" sz="2000" dirty="0">
                <a:latin typeface="+mn-lt"/>
              </a:rPr>
              <a:t>29-31, 2010 @ Catholic University, DC</a:t>
            </a:r>
            <a:endParaRPr lang="en-US" sz="1200" dirty="0">
              <a:latin typeface="+mn-lt"/>
            </a:endParaRPr>
          </a:p>
          <a:p>
            <a:pPr>
              <a:buFont typeface="Arial" pitchFamily="34" charset="0"/>
              <a:buChar char="•"/>
              <a:defRPr/>
            </a:pPr>
            <a:r>
              <a:rPr lang="en-US" sz="2000" dirty="0">
                <a:solidFill>
                  <a:srgbClr val="000000"/>
                </a:solidFill>
                <a:latin typeface="+mn-lt"/>
              </a:rPr>
              <a:t> </a:t>
            </a:r>
            <a:r>
              <a:rPr lang="en-US" sz="2000" dirty="0" smtClean="0">
                <a:solidFill>
                  <a:srgbClr val="FF0000"/>
                </a:solidFill>
                <a:latin typeface="+mn-lt"/>
              </a:rPr>
              <a:t>INT10-03 </a:t>
            </a:r>
            <a:r>
              <a:rPr lang="en-US" sz="2000" dirty="0">
                <a:solidFill>
                  <a:srgbClr val="FF0000"/>
                </a:solidFill>
                <a:latin typeface="+mn-lt"/>
              </a:rPr>
              <a:t>program </a:t>
            </a:r>
            <a:r>
              <a:rPr lang="en-US" sz="2000" dirty="0">
                <a:solidFill>
                  <a:srgbClr val="000000"/>
                </a:solidFill>
                <a:latin typeface="+mn-lt"/>
              </a:rPr>
              <a:t>@ Institute for Nuclear </a:t>
            </a:r>
            <a:r>
              <a:rPr lang="en-US" sz="2000" dirty="0" smtClean="0">
                <a:solidFill>
                  <a:srgbClr val="000000"/>
                </a:solidFill>
                <a:latin typeface="+mn-lt"/>
              </a:rPr>
              <a:t>Theory</a:t>
            </a:r>
            <a:r>
              <a:rPr lang="en-US" sz="2000" dirty="0">
                <a:solidFill>
                  <a:srgbClr val="000000"/>
                </a:solidFill>
                <a:latin typeface="+mn-lt"/>
              </a:rPr>
              <a:t> </a:t>
            </a:r>
            <a:r>
              <a:rPr lang="en-US" sz="2000" dirty="0" smtClean="0">
                <a:solidFill>
                  <a:srgbClr val="000000"/>
                </a:solidFill>
                <a:latin typeface="+mn-lt"/>
              </a:rPr>
              <a:t>ongoing </a:t>
            </a:r>
            <a:endParaRPr lang="en-US" sz="2000" dirty="0">
              <a:solidFill>
                <a:srgbClr val="000000"/>
              </a:solidFill>
              <a:latin typeface="+mn-lt"/>
            </a:endParaRPr>
          </a:p>
          <a:p>
            <a:pPr>
              <a:defRPr/>
            </a:pPr>
            <a:r>
              <a:rPr lang="en-US" sz="2000" dirty="0">
                <a:solidFill>
                  <a:srgbClr val="000000"/>
                </a:solidFill>
                <a:latin typeface="+mn-lt"/>
              </a:rPr>
              <a:t>	spin, QCD matter, imaging, electroweak </a:t>
            </a:r>
            <a:r>
              <a:rPr lang="en-US" sz="2000" dirty="0">
                <a:solidFill>
                  <a:srgbClr val="FF0000"/>
                </a:solidFill>
                <a:latin typeface="+mn-lt"/>
              </a:rPr>
              <a:t>Sept. 10 – Nov. 19, 2010</a:t>
            </a:r>
          </a:p>
          <a:p>
            <a:pPr>
              <a:buFont typeface="Arial" pitchFamily="34" charset="0"/>
              <a:buChar char="•"/>
              <a:defRPr/>
            </a:pPr>
            <a:r>
              <a:rPr lang="en-US" sz="2000" dirty="0">
                <a:latin typeface="+mn-lt"/>
              </a:rPr>
              <a:t> Periodic </a:t>
            </a:r>
            <a:r>
              <a:rPr lang="en-US" sz="2000" dirty="0">
                <a:solidFill>
                  <a:srgbClr val="000000"/>
                </a:solidFill>
                <a:latin typeface="+mn-lt"/>
                <a:cs typeface="Arial" pitchFamily="34" charset="0"/>
              </a:rPr>
              <a:t>EIC Advisory Committee meetings (convened by BNL &amp; </a:t>
            </a:r>
            <a:r>
              <a:rPr lang="en-US" sz="2000" dirty="0" err="1">
                <a:solidFill>
                  <a:srgbClr val="000000"/>
                </a:solidFill>
                <a:latin typeface="+mn-lt"/>
                <a:cs typeface="Arial" pitchFamily="34" charset="0"/>
              </a:rPr>
              <a:t>JLab</a:t>
            </a:r>
            <a:r>
              <a:rPr lang="en-US" sz="2000" dirty="0">
                <a:solidFill>
                  <a:srgbClr val="000000"/>
                </a:solidFill>
                <a:latin typeface="+mn-lt"/>
                <a:cs typeface="Arial" pitchFamily="34" charset="0"/>
              </a:rPr>
              <a:t>)</a:t>
            </a:r>
          </a:p>
          <a:p>
            <a:pPr>
              <a:defRPr/>
            </a:pPr>
            <a:endParaRPr lang="en-US" sz="1200" dirty="0">
              <a:latin typeface="+mn-lt"/>
            </a:endParaRPr>
          </a:p>
          <a:p>
            <a:pPr>
              <a:defRPr/>
            </a:pPr>
            <a:r>
              <a:rPr lang="en-US" sz="2000" i="1" u="sng" dirty="0">
                <a:solidFill>
                  <a:srgbClr val="000000"/>
                </a:solidFill>
                <a:latin typeface="+mn-lt"/>
              </a:rPr>
              <a:t>After INT10-03 program (2011 – next LRP)</a:t>
            </a:r>
          </a:p>
          <a:p>
            <a:pPr>
              <a:buFont typeface="Arial" pitchFamily="34" charset="0"/>
              <a:buChar char="•"/>
              <a:defRPr/>
            </a:pPr>
            <a:r>
              <a:rPr lang="en-US" sz="2000" dirty="0">
                <a:solidFill>
                  <a:srgbClr val="000000"/>
                </a:solidFill>
                <a:latin typeface="+mn-lt"/>
              </a:rPr>
              <a:t> need to produce single, community-wide White Paper</a:t>
            </a:r>
          </a:p>
          <a:p>
            <a:pPr>
              <a:defRPr/>
            </a:pPr>
            <a:r>
              <a:rPr lang="en-US" sz="2000" dirty="0">
                <a:solidFill>
                  <a:srgbClr val="000000"/>
                </a:solidFill>
                <a:latin typeface="+mn-lt"/>
              </a:rPr>
              <a:t>	laying out full EIC science program in broad, compelling strokes </a:t>
            </a:r>
          </a:p>
          <a:p>
            <a:pPr>
              <a:buFont typeface="Arial" pitchFamily="34" charset="0"/>
              <a:buChar char="•"/>
              <a:defRPr/>
            </a:pPr>
            <a:r>
              <a:rPr lang="en-US" sz="2000" dirty="0">
                <a:solidFill>
                  <a:srgbClr val="000000"/>
                </a:solidFill>
                <a:latin typeface="+mn-lt"/>
              </a:rPr>
              <a:t> and need to adjust EIC designs to be conform accepted </a:t>
            </a:r>
            <a:r>
              <a:rPr lang="en-US" sz="2000" dirty="0" smtClean="0">
                <a:solidFill>
                  <a:srgbClr val="000000"/>
                </a:solidFill>
                <a:latin typeface="+mn-lt"/>
              </a:rPr>
              <a:t>energy-	luminosity</a:t>
            </a:r>
            <a:r>
              <a:rPr lang="en-US" sz="2000" dirty="0">
                <a:solidFill>
                  <a:srgbClr val="000000"/>
                </a:solidFill>
                <a:latin typeface="+mn-lt"/>
              </a:rPr>
              <a:t> </a:t>
            </a:r>
            <a:r>
              <a:rPr lang="en-US" sz="2000" dirty="0" smtClean="0">
                <a:solidFill>
                  <a:srgbClr val="000000"/>
                </a:solidFill>
                <a:latin typeface="+mn-lt"/>
              </a:rPr>
              <a:t>profile </a:t>
            </a:r>
            <a:r>
              <a:rPr lang="en-US" sz="2000" dirty="0">
                <a:solidFill>
                  <a:srgbClr val="000000"/>
                </a:solidFill>
                <a:latin typeface="+mn-lt"/>
              </a:rPr>
              <a:t>of highest nuclear science impact</a:t>
            </a:r>
          </a:p>
          <a:p>
            <a:pPr>
              <a:buFont typeface="Arial" pitchFamily="34" charset="0"/>
              <a:buChar char="•"/>
              <a:defRPr/>
            </a:pPr>
            <a:r>
              <a:rPr lang="en-US" sz="2000" dirty="0">
                <a:solidFill>
                  <a:srgbClr val="000000"/>
                </a:solidFill>
                <a:latin typeface="+mn-lt"/>
              </a:rPr>
              <a:t> followed by an apples-to-apples bottom-up cost estimate comparison</a:t>
            </a:r>
          </a:p>
          <a:p>
            <a:pPr>
              <a:defRPr/>
            </a:pPr>
            <a:r>
              <a:rPr lang="en-US" sz="2000" dirty="0">
                <a:solidFill>
                  <a:srgbClr val="000000"/>
                </a:solidFill>
                <a:latin typeface="+mn-lt"/>
              </a:rPr>
              <a:t>	for competing designs, folding in risk factors</a:t>
            </a:r>
          </a:p>
          <a:p>
            <a:pPr>
              <a:buFont typeface="Arial" pitchFamily="34" charset="0"/>
              <a:buChar char="•"/>
              <a:defRPr/>
            </a:pPr>
            <a:r>
              <a:rPr lang="en-US" sz="2000" dirty="0">
                <a:solidFill>
                  <a:srgbClr val="000000"/>
                </a:solidFill>
                <a:latin typeface="+mn-lt"/>
              </a:rPr>
              <a:t> and folding in input from ongoing Accelerator R&amp;D, EICAC and </a:t>
            </a:r>
            <a:r>
              <a:rPr lang="en-US" sz="2000" dirty="0" smtClean="0">
                <a:solidFill>
                  <a:srgbClr val="000000"/>
                </a:solidFill>
                <a:latin typeface="+mn-lt"/>
              </a:rPr>
              <a:t>	community</a:t>
            </a:r>
            <a:endParaRPr lang="en-US" sz="20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4">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4">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r>
              <a:rPr lang="en-US" sz="4400" b="1" dirty="0" smtClean="0">
                <a:solidFill>
                  <a:srgbClr val="FF0000"/>
                </a:solidFill>
                <a:latin typeface="+mn-lt"/>
              </a:rPr>
              <a:t>EIC Realization</a:t>
            </a:r>
            <a:endParaRPr lang="en-US" sz="4400" b="1" dirty="0">
              <a:solidFill>
                <a:srgbClr val="FF0000"/>
              </a:solidFill>
              <a:latin typeface="+mn-lt"/>
            </a:endParaRPr>
          </a:p>
        </p:txBody>
      </p:sp>
      <p:pic>
        <p:nvPicPr>
          <p:cNvPr id="175106" name="Picture 2"/>
          <p:cNvPicPr>
            <a:picLocks noChangeAspect="1" noChangeArrowheads="1"/>
          </p:cNvPicPr>
          <p:nvPr/>
        </p:nvPicPr>
        <p:blipFill>
          <a:blip r:embed="rId2" cstate="print"/>
          <a:srcRect/>
          <a:stretch>
            <a:fillRect/>
          </a:stretch>
        </p:blipFill>
        <p:spPr bwMode="auto">
          <a:xfrm>
            <a:off x="228600" y="1354455"/>
            <a:ext cx="8654415" cy="4589145"/>
          </a:xfrm>
          <a:prstGeom prst="rect">
            <a:avLst/>
          </a:prstGeom>
          <a:noFill/>
          <a:ln w="9525">
            <a:noFill/>
            <a:miter lim="800000"/>
            <a:headEnd/>
            <a:tailEnd/>
          </a:ln>
        </p:spPr>
      </p:pic>
      <p:sp>
        <p:nvSpPr>
          <p:cNvPr id="7" name="TextBox 6"/>
          <p:cNvSpPr txBox="1"/>
          <p:nvPr/>
        </p:nvSpPr>
        <p:spPr>
          <a:xfrm>
            <a:off x="381000" y="914400"/>
            <a:ext cx="8267007" cy="369332"/>
          </a:xfrm>
          <a:prstGeom prst="rect">
            <a:avLst/>
          </a:prstGeom>
          <a:noFill/>
        </p:spPr>
        <p:txBody>
          <a:bodyPr wrap="none" rtlCol="0">
            <a:spAutoFit/>
          </a:bodyPr>
          <a:lstStyle/>
          <a:p>
            <a:r>
              <a:rPr lang="en-US" i="1" dirty="0" smtClean="0"/>
              <a:t>From Hugh Montgomery’s presentation at the INT10-03 Program in Seattle</a:t>
            </a:r>
            <a:endParaRPr lang="en-US" i="1" dirty="0"/>
          </a:p>
        </p:txBody>
      </p:sp>
      <p:sp>
        <p:nvSpPr>
          <p:cNvPr id="8" name="TextBox 7"/>
          <p:cNvSpPr txBox="1"/>
          <p:nvPr/>
        </p:nvSpPr>
        <p:spPr>
          <a:xfrm>
            <a:off x="228600" y="6096000"/>
            <a:ext cx="8576387" cy="369332"/>
          </a:xfrm>
          <a:prstGeom prst="rect">
            <a:avLst/>
          </a:prstGeom>
          <a:noFill/>
        </p:spPr>
        <p:txBody>
          <a:bodyPr wrap="none" rtlCol="0">
            <a:spAutoFit/>
          </a:bodyPr>
          <a:lstStyle/>
          <a:p>
            <a:r>
              <a:rPr lang="en-US" i="1" dirty="0" smtClean="0"/>
              <a:t>Assumes endorsement for an EIC at the next ~2012/13 NSAC Long Range Plan</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533400" y="101600"/>
            <a:ext cx="8077200" cy="584200"/>
          </a:xfrm>
          <a:prstGeom prst="rect">
            <a:avLst/>
          </a:prstGeom>
          <a:noFill/>
          <a:ln w="9525">
            <a:noFill/>
            <a:miter lim="800000"/>
            <a:headEnd/>
            <a:tailEnd/>
          </a:ln>
        </p:spPr>
        <p:txBody>
          <a:bodyPr>
            <a:spAutoFit/>
          </a:bodyPr>
          <a:lstStyle/>
          <a:p>
            <a:pPr algn="ctr"/>
            <a:r>
              <a:rPr lang="en-US" sz="3200" b="1" dirty="0" err="1" smtClean="0">
                <a:solidFill>
                  <a:srgbClr val="FF0000"/>
                </a:solidFill>
              </a:rPr>
              <a:t>GaryFest</a:t>
            </a:r>
            <a:endParaRPr lang="en-US" sz="3200" b="1" dirty="0">
              <a:solidFill>
                <a:srgbClr val="FF0000"/>
              </a:solidFill>
            </a:endParaRPr>
          </a:p>
        </p:txBody>
      </p:sp>
      <p:sp>
        <p:nvSpPr>
          <p:cNvPr id="10" name="TextBox 9"/>
          <p:cNvSpPr txBox="1"/>
          <p:nvPr/>
        </p:nvSpPr>
        <p:spPr>
          <a:xfrm>
            <a:off x="533400" y="829270"/>
            <a:ext cx="8001000" cy="2246769"/>
          </a:xfrm>
          <a:prstGeom prst="rect">
            <a:avLst/>
          </a:prstGeom>
          <a:noFill/>
        </p:spPr>
        <p:txBody>
          <a:bodyPr wrap="square" rtlCol="0">
            <a:spAutoFit/>
          </a:bodyPr>
          <a:lstStyle/>
          <a:p>
            <a:r>
              <a:rPr lang="en-US" sz="2800" dirty="0" smtClean="0"/>
              <a:t>“… </a:t>
            </a:r>
            <a:r>
              <a:rPr lang="en-US" sz="2800" dirty="0"/>
              <a:t>in honor of Gary Goldstein's 70th Birthday to celebrate him and his many contributions to the fields of spin polarization phenomena, </a:t>
            </a:r>
            <a:r>
              <a:rPr lang="en-US" sz="2800" dirty="0" err="1"/>
              <a:t>transversity</a:t>
            </a:r>
            <a:r>
              <a:rPr lang="en-US" sz="2800" dirty="0"/>
              <a:t>, and heavy quark physics in QCD and </a:t>
            </a:r>
            <a:r>
              <a:rPr lang="en-US" sz="2800" dirty="0" err="1"/>
              <a:t>hadronic</a:t>
            </a:r>
            <a:r>
              <a:rPr lang="en-US" sz="2800" dirty="0"/>
              <a:t> </a:t>
            </a:r>
            <a:r>
              <a:rPr lang="en-US" sz="2800" dirty="0" smtClean="0"/>
              <a:t>physics</a:t>
            </a:r>
            <a:r>
              <a:rPr lang="en-US" sz="2800" dirty="0" smtClean="0"/>
              <a:t>.”</a:t>
            </a:r>
            <a:endParaRPr lang="en-US" sz="2800" dirty="0"/>
          </a:p>
        </p:txBody>
      </p:sp>
      <p:pic>
        <p:nvPicPr>
          <p:cNvPr id="4" name="Picture 3" descr="EIClogo.png"/>
          <p:cNvPicPr>
            <a:picLocks noChangeAspect="1"/>
          </p:cNvPicPr>
          <p:nvPr/>
        </p:nvPicPr>
        <p:blipFill>
          <a:blip r:embed="rId2" cstate="print"/>
          <a:srcRect/>
          <a:stretch>
            <a:fillRect/>
          </a:stretch>
        </p:blipFill>
        <p:spPr bwMode="auto">
          <a:xfrm>
            <a:off x="7924800" y="5562600"/>
            <a:ext cx="1092553" cy="1066800"/>
          </a:xfrm>
          <a:prstGeom prst="rect">
            <a:avLst/>
          </a:prstGeom>
          <a:noFill/>
          <a:ln w="9525">
            <a:noFill/>
            <a:miter lim="800000"/>
            <a:headEnd/>
            <a:tailEnd/>
          </a:ln>
        </p:spPr>
      </p:pic>
      <p:sp>
        <p:nvSpPr>
          <p:cNvPr id="5" name="TextBox 4"/>
          <p:cNvSpPr txBox="1"/>
          <p:nvPr/>
        </p:nvSpPr>
        <p:spPr>
          <a:xfrm>
            <a:off x="533401" y="4267200"/>
            <a:ext cx="7619999" cy="2246769"/>
          </a:xfrm>
          <a:prstGeom prst="rect">
            <a:avLst/>
          </a:prstGeom>
          <a:noFill/>
        </p:spPr>
        <p:txBody>
          <a:bodyPr wrap="square" rtlCol="0">
            <a:spAutoFit/>
          </a:bodyPr>
          <a:lstStyle/>
          <a:p>
            <a:r>
              <a:rPr lang="en-US" sz="2800" dirty="0" smtClean="0"/>
              <a:t>Gary’s most recent work is on deeply virtual exclusive processes with charm at an EIC…  … ending with announcement of </a:t>
            </a:r>
            <a:r>
              <a:rPr lang="en-US" sz="2800" b="1" dirty="0" smtClean="0">
                <a:solidFill>
                  <a:srgbClr val="FF0000"/>
                </a:solidFill>
              </a:rPr>
              <a:t>further</a:t>
            </a:r>
            <a:r>
              <a:rPr lang="en-US" sz="2800" dirty="0" smtClean="0"/>
              <a:t> work </a:t>
            </a:r>
            <a:r>
              <a:rPr lang="en-US" sz="2800" dirty="0" smtClean="0"/>
              <a:t>on multiple spin correlation observables in </a:t>
            </a:r>
            <a:r>
              <a:rPr lang="en-US" sz="2800" dirty="0" err="1" smtClean="0"/>
              <a:t>hyperon</a:t>
            </a:r>
            <a:r>
              <a:rPr lang="en-US" sz="2800" dirty="0" smtClean="0"/>
              <a:t> production </a:t>
            </a:r>
            <a:r>
              <a:rPr lang="en-US" sz="2800" b="1" dirty="0" smtClean="0">
                <a:solidFill>
                  <a:srgbClr val="FF0000"/>
                </a:solidFill>
                <a:sym typeface="Wingdings" pitchFamily="2" charset="2"/>
              </a:rPr>
              <a:t></a:t>
            </a:r>
            <a:r>
              <a:rPr lang="en-US" sz="2800" dirty="0" smtClean="0">
                <a:sym typeface="Wingdings" pitchFamily="2" charset="2"/>
              </a:rPr>
              <a:t> Happy 70</a:t>
            </a:r>
            <a:r>
              <a:rPr lang="en-US" sz="2800" baseline="30000" dirty="0" smtClean="0">
                <a:sym typeface="Wingdings" pitchFamily="2" charset="2"/>
              </a:rPr>
              <a:t>th</a:t>
            </a:r>
            <a:r>
              <a:rPr lang="en-US" sz="2800" dirty="0" smtClean="0">
                <a:sym typeface="Wingdings" pitchFamily="2" charset="2"/>
              </a:rPr>
              <a:t> birthday!</a:t>
            </a:r>
            <a:endParaRPr lang="en-US" sz="2800" dirty="0" smtClean="0"/>
          </a:p>
        </p:txBody>
      </p:sp>
      <p:sp>
        <p:nvSpPr>
          <p:cNvPr id="6" name="TextBox 5"/>
          <p:cNvSpPr txBox="1"/>
          <p:nvPr/>
        </p:nvSpPr>
        <p:spPr>
          <a:xfrm>
            <a:off x="533400" y="3160693"/>
            <a:ext cx="8001000" cy="954107"/>
          </a:xfrm>
          <a:prstGeom prst="rect">
            <a:avLst/>
          </a:prstGeom>
          <a:noFill/>
        </p:spPr>
        <p:txBody>
          <a:bodyPr wrap="square" rtlCol="0">
            <a:spAutoFit/>
          </a:bodyPr>
          <a:lstStyle/>
          <a:p>
            <a:r>
              <a:rPr lang="en-US" sz="2800" b="1" dirty="0" smtClean="0">
                <a:solidFill>
                  <a:srgbClr val="FF0000"/>
                </a:solidFill>
              </a:rPr>
              <a:t>The EIC is the perfect laboratory to match Gary’s interest and </a:t>
            </a:r>
            <a:r>
              <a:rPr lang="en-US" sz="2800" b="1" dirty="0" smtClean="0">
                <a:solidFill>
                  <a:srgbClr val="FF0000"/>
                </a:solidFill>
              </a:rPr>
              <a:t>multiple contributions</a:t>
            </a:r>
            <a:r>
              <a:rPr lang="en-US" sz="2800" b="1" dirty="0" smtClean="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4"/>
          <p:cNvSpPr txBox="1">
            <a:spLocks noChangeArrowheads="1"/>
          </p:cNvSpPr>
          <p:nvPr/>
        </p:nvSpPr>
        <p:spPr bwMode="auto">
          <a:xfrm>
            <a:off x="3468688" y="2895600"/>
            <a:ext cx="2627312" cy="769938"/>
          </a:xfrm>
          <a:prstGeom prst="rect">
            <a:avLst/>
          </a:prstGeom>
          <a:noFill/>
          <a:ln w="9525">
            <a:noFill/>
            <a:miter lim="800000"/>
            <a:headEnd/>
            <a:tailEnd/>
          </a:ln>
        </p:spPr>
        <p:txBody>
          <a:bodyPr wrap="none">
            <a:spAutoFit/>
          </a:bodyPr>
          <a:lstStyle/>
          <a:p>
            <a:r>
              <a:rPr lang="en-US" sz="4400"/>
              <a:t>Appendix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r>
              <a:rPr lang="en-US" sz="4400" b="1" dirty="0" err="1">
                <a:solidFill>
                  <a:srgbClr val="FF0000"/>
                </a:solidFill>
                <a:latin typeface="+mn-lt"/>
              </a:rPr>
              <a:t>EIC@JLab</a:t>
            </a:r>
            <a:r>
              <a:rPr lang="en-US" sz="4400" b="1" dirty="0">
                <a:solidFill>
                  <a:srgbClr val="FF0000"/>
                </a:solidFill>
                <a:latin typeface="+mn-lt"/>
              </a:rPr>
              <a:t> </a:t>
            </a:r>
            <a:r>
              <a:rPr lang="en-US" sz="4400" b="1" dirty="0" smtClean="0">
                <a:solidFill>
                  <a:srgbClr val="FF0000"/>
                </a:solidFill>
                <a:latin typeface="+mn-lt"/>
              </a:rPr>
              <a:t>assumptions</a:t>
            </a:r>
            <a:endParaRPr lang="en-US" sz="4400" b="1" dirty="0">
              <a:solidFill>
                <a:srgbClr val="FF0000"/>
              </a:solidFill>
              <a:latin typeface="+mn-lt"/>
            </a:endParaRPr>
          </a:p>
        </p:txBody>
      </p:sp>
      <p:sp>
        <p:nvSpPr>
          <p:cNvPr id="28675" name="TextBox 2"/>
          <p:cNvSpPr txBox="1">
            <a:spLocks noChangeArrowheads="1"/>
          </p:cNvSpPr>
          <p:nvPr/>
        </p:nvSpPr>
        <p:spPr bwMode="auto">
          <a:xfrm>
            <a:off x="523874" y="914400"/>
            <a:ext cx="8086726" cy="1200329"/>
          </a:xfrm>
          <a:prstGeom prst="rect">
            <a:avLst/>
          </a:prstGeom>
          <a:noFill/>
          <a:ln w="38100">
            <a:solidFill>
              <a:srgbClr val="FF0000"/>
            </a:solidFill>
            <a:miter lim="800000"/>
            <a:headEnd/>
            <a:tailEnd/>
          </a:ln>
        </p:spPr>
        <p:txBody>
          <a:bodyPr wrap="square">
            <a:spAutoFit/>
          </a:bodyPr>
          <a:lstStyle/>
          <a:p>
            <a:r>
              <a:rPr lang="en-US" sz="2400">
                <a:latin typeface="+mn-lt"/>
              </a:rPr>
              <a:t>(x,Q</a:t>
            </a:r>
            <a:r>
              <a:rPr lang="en-US" sz="2400" baseline="30000">
                <a:latin typeface="+mn-lt"/>
              </a:rPr>
              <a:t>2</a:t>
            </a:r>
            <a:r>
              <a:rPr lang="en-US" sz="2400">
                <a:latin typeface="+mn-lt"/>
              </a:rPr>
              <a:t>) phase space directly correlated with s (=4E</a:t>
            </a:r>
            <a:r>
              <a:rPr lang="en-US" sz="2400" baseline="-25000">
                <a:latin typeface="+mn-lt"/>
              </a:rPr>
              <a:t>e</a:t>
            </a:r>
            <a:r>
              <a:rPr lang="en-US" sz="2400">
                <a:latin typeface="+mn-lt"/>
              </a:rPr>
              <a:t>E</a:t>
            </a:r>
            <a:r>
              <a:rPr lang="en-US" sz="2400" baseline="-25000">
                <a:latin typeface="+mn-lt"/>
              </a:rPr>
              <a:t>p</a:t>
            </a:r>
            <a:r>
              <a:rPr lang="en-US" sz="2400">
                <a:latin typeface="+mn-lt"/>
              </a:rPr>
              <a:t>) :</a:t>
            </a:r>
          </a:p>
          <a:p>
            <a:r>
              <a:rPr lang="en-US" sz="2400">
                <a:latin typeface="+mn-lt"/>
              </a:rPr>
              <a:t>	@ Q</a:t>
            </a:r>
            <a:r>
              <a:rPr lang="en-US" sz="2400" baseline="30000">
                <a:latin typeface="+mn-lt"/>
              </a:rPr>
              <a:t>2</a:t>
            </a:r>
            <a:r>
              <a:rPr lang="en-US" sz="2400">
                <a:latin typeface="+mn-lt"/>
              </a:rPr>
              <a:t> = 1   lowest x scales like s</a:t>
            </a:r>
            <a:r>
              <a:rPr lang="en-US" sz="2400" baseline="30000">
                <a:latin typeface="+mn-lt"/>
              </a:rPr>
              <a:t>-1</a:t>
            </a:r>
          </a:p>
          <a:p>
            <a:r>
              <a:rPr lang="en-US" sz="2400">
                <a:latin typeface="+mn-lt"/>
              </a:rPr>
              <a:t>	@ Q</a:t>
            </a:r>
            <a:r>
              <a:rPr lang="en-US" sz="2400" baseline="30000">
                <a:latin typeface="+mn-lt"/>
              </a:rPr>
              <a:t>2</a:t>
            </a:r>
            <a:r>
              <a:rPr lang="en-US" sz="2400">
                <a:latin typeface="+mn-lt"/>
              </a:rPr>
              <a:t> = 10 lowest x scales as 10s</a:t>
            </a:r>
            <a:r>
              <a:rPr lang="en-US" sz="2400" baseline="30000">
                <a:latin typeface="+mn-lt"/>
              </a:rPr>
              <a:t>-1</a:t>
            </a:r>
          </a:p>
        </p:txBody>
      </p:sp>
      <p:sp>
        <p:nvSpPr>
          <p:cNvPr id="28676" name="TextBox 3"/>
          <p:cNvSpPr txBox="1">
            <a:spLocks noChangeArrowheads="1"/>
          </p:cNvSpPr>
          <p:nvPr/>
        </p:nvSpPr>
        <p:spPr bwMode="auto">
          <a:xfrm>
            <a:off x="228600" y="2278082"/>
            <a:ext cx="8839200" cy="4278094"/>
          </a:xfrm>
          <a:prstGeom prst="rect">
            <a:avLst/>
          </a:prstGeom>
          <a:noFill/>
          <a:ln w="9525">
            <a:noFill/>
            <a:miter lim="800000"/>
            <a:headEnd/>
            <a:tailEnd/>
          </a:ln>
        </p:spPr>
        <p:txBody>
          <a:bodyPr>
            <a:spAutoFit/>
          </a:bodyPr>
          <a:lstStyle/>
          <a:p>
            <a:r>
              <a:rPr lang="en-US" sz="2400" b="1" u="sng" dirty="0">
                <a:latin typeface="+mn-lt"/>
              </a:rPr>
              <a:t>General science assumptions:</a:t>
            </a:r>
          </a:p>
          <a:p>
            <a:r>
              <a:rPr lang="en-US" sz="2400" b="1" dirty="0">
                <a:latin typeface="+mn-lt"/>
              </a:rPr>
              <a:t>(“Medium-Energy”) </a:t>
            </a:r>
            <a:r>
              <a:rPr lang="en-US" sz="2400" b="1" dirty="0" err="1">
                <a:latin typeface="+mn-lt"/>
              </a:rPr>
              <a:t>EIC@JLab</a:t>
            </a:r>
            <a:r>
              <a:rPr lang="en-US" sz="2400" b="1" dirty="0">
                <a:latin typeface="+mn-lt"/>
              </a:rPr>
              <a:t> option driven by:</a:t>
            </a:r>
          </a:p>
          <a:p>
            <a:r>
              <a:rPr lang="en-US" sz="2400" b="1" dirty="0">
                <a:solidFill>
                  <a:srgbClr val="262FE6"/>
                </a:solidFill>
                <a:latin typeface="+mn-lt"/>
              </a:rPr>
              <a:t>	</a:t>
            </a:r>
            <a:r>
              <a:rPr lang="en-US" sz="2400" b="1" dirty="0" smtClean="0">
                <a:solidFill>
                  <a:srgbClr val="262FE6"/>
                </a:solidFill>
                <a:latin typeface="+mn-lt"/>
              </a:rPr>
              <a:t>access </a:t>
            </a:r>
            <a:r>
              <a:rPr lang="en-US" sz="2400" b="1" dirty="0">
                <a:solidFill>
                  <a:srgbClr val="262FE6"/>
                </a:solidFill>
                <a:latin typeface="+mn-lt"/>
              </a:rPr>
              <a:t>to sea quarks (x &gt; </a:t>
            </a:r>
            <a:r>
              <a:rPr lang="en-US" sz="2400" b="1" dirty="0" smtClean="0">
                <a:solidFill>
                  <a:srgbClr val="262FE6"/>
                </a:solidFill>
                <a:latin typeface="+mn-lt"/>
              </a:rPr>
              <a:t>0.01</a:t>
            </a:r>
            <a:r>
              <a:rPr lang="en-US" sz="2400" b="1" dirty="0" smtClean="0">
                <a:solidFill>
                  <a:srgbClr val="FF0000"/>
                </a:solidFill>
                <a:latin typeface="+mn-lt"/>
              </a:rPr>
              <a:t> (0.001?)</a:t>
            </a:r>
            <a:r>
              <a:rPr lang="en-US" sz="2400" b="1" dirty="0" smtClean="0">
                <a:solidFill>
                  <a:srgbClr val="262FE6"/>
                </a:solidFill>
                <a:latin typeface="+mn-lt"/>
              </a:rPr>
              <a:t> </a:t>
            </a:r>
            <a:r>
              <a:rPr lang="en-US" sz="2400" b="1" dirty="0">
                <a:solidFill>
                  <a:srgbClr val="262FE6"/>
                </a:solidFill>
                <a:latin typeface="+mn-lt"/>
              </a:rPr>
              <a:t>or so)</a:t>
            </a:r>
          </a:p>
          <a:p>
            <a:r>
              <a:rPr lang="en-US" sz="2400" b="1" dirty="0">
                <a:solidFill>
                  <a:srgbClr val="262FE6"/>
                </a:solidFill>
                <a:latin typeface="+mn-lt"/>
              </a:rPr>
              <a:t>	</a:t>
            </a:r>
            <a:r>
              <a:rPr lang="en-US" sz="2400" b="1" dirty="0" smtClean="0">
                <a:solidFill>
                  <a:srgbClr val="262FE6"/>
                </a:solidFill>
                <a:latin typeface="+mn-lt"/>
              </a:rPr>
              <a:t>deep </a:t>
            </a:r>
            <a:r>
              <a:rPr lang="en-US" sz="2400" b="1" dirty="0">
                <a:solidFill>
                  <a:srgbClr val="262FE6"/>
                </a:solidFill>
                <a:latin typeface="+mn-lt"/>
              </a:rPr>
              <a:t>exclusive scattering at Q</a:t>
            </a:r>
            <a:r>
              <a:rPr lang="en-US" sz="2400" b="1" baseline="30000" dirty="0">
                <a:solidFill>
                  <a:srgbClr val="262FE6"/>
                </a:solidFill>
                <a:latin typeface="+mn-lt"/>
              </a:rPr>
              <a:t>2</a:t>
            </a:r>
            <a:r>
              <a:rPr lang="en-US" sz="2400" b="1" dirty="0">
                <a:solidFill>
                  <a:srgbClr val="262FE6"/>
                </a:solidFill>
                <a:latin typeface="+mn-lt"/>
              </a:rPr>
              <a:t> &gt; 10 </a:t>
            </a:r>
            <a:r>
              <a:rPr lang="en-US" sz="2400" b="1" dirty="0">
                <a:solidFill>
                  <a:srgbClr val="FF0000"/>
                </a:solidFill>
                <a:latin typeface="+mn-lt"/>
              </a:rPr>
              <a:t>(?)</a:t>
            </a:r>
          </a:p>
          <a:p>
            <a:r>
              <a:rPr lang="en-US" sz="2400" b="1" dirty="0">
                <a:solidFill>
                  <a:srgbClr val="262FE6"/>
                </a:solidFill>
                <a:latin typeface="+mn-lt"/>
              </a:rPr>
              <a:t>	</a:t>
            </a:r>
            <a:r>
              <a:rPr lang="en-US" sz="2400" b="1" dirty="0" smtClean="0">
                <a:solidFill>
                  <a:srgbClr val="262FE6"/>
                </a:solidFill>
                <a:latin typeface="+mn-lt"/>
              </a:rPr>
              <a:t>any </a:t>
            </a:r>
            <a:r>
              <a:rPr lang="en-US" sz="2400" b="1" dirty="0">
                <a:solidFill>
                  <a:srgbClr val="262FE6"/>
                </a:solidFill>
                <a:latin typeface="+mn-lt"/>
              </a:rPr>
              <a:t>QCD machine needs </a:t>
            </a:r>
            <a:r>
              <a:rPr lang="en-US" sz="2400" b="1" dirty="0">
                <a:solidFill>
                  <a:srgbClr val="FF0000"/>
                </a:solidFill>
                <a:latin typeface="+mn-lt"/>
              </a:rPr>
              <a:t>range in Q</a:t>
            </a:r>
            <a:r>
              <a:rPr lang="en-US" sz="2400" b="1" baseline="30000" dirty="0">
                <a:solidFill>
                  <a:srgbClr val="FF0000"/>
                </a:solidFill>
                <a:latin typeface="+mn-lt"/>
              </a:rPr>
              <a:t>2</a:t>
            </a:r>
          </a:p>
          <a:p>
            <a:endParaRPr lang="en-US" sz="1200" b="1" dirty="0">
              <a:latin typeface="+mn-lt"/>
            </a:endParaRPr>
          </a:p>
          <a:p>
            <a:r>
              <a:rPr lang="en-US" sz="2400" b="1" dirty="0">
                <a:latin typeface="+mn-lt"/>
              </a:rPr>
              <a:t>	</a:t>
            </a:r>
            <a:r>
              <a:rPr lang="en-US" sz="2400" b="1" dirty="0">
                <a:latin typeface="+mn-lt"/>
                <a:sym typeface="Wingdings" pitchFamily="2" charset="2"/>
              </a:rPr>
              <a:t> s = few 100 - 1000 seems right ballpark</a:t>
            </a:r>
          </a:p>
          <a:p>
            <a:r>
              <a:rPr lang="en-US" sz="2400" b="1" dirty="0">
                <a:latin typeface="+mn-lt"/>
                <a:sym typeface="Wingdings" pitchFamily="2" charset="2"/>
              </a:rPr>
              <a:t>	 s = few 1000 allows access to gluons, shadowing</a:t>
            </a:r>
            <a:endParaRPr lang="en-US" sz="2400" b="1" dirty="0">
              <a:latin typeface="+mn-lt"/>
            </a:endParaRPr>
          </a:p>
          <a:p>
            <a:endParaRPr lang="en-US" sz="1200" b="1" dirty="0">
              <a:latin typeface="+mn-lt"/>
            </a:endParaRPr>
          </a:p>
          <a:p>
            <a:r>
              <a:rPr lang="en-US" sz="2000" b="1" dirty="0">
                <a:latin typeface="+mn-lt"/>
              </a:rPr>
              <a:t>Requirements for deep exclusive and high-Q</a:t>
            </a:r>
            <a:r>
              <a:rPr lang="en-US" sz="2000" b="1" baseline="30000" dirty="0">
                <a:latin typeface="+mn-lt"/>
              </a:rPr>
              <a:t>2</a:t>
            </a:r>
            <a:r>
              <a:rPr lang="en-US" sz="2000" b="1" dirty="0">
                <a:latin typeface="+mn-lt"/>
              </a:rPr>
              <a:t> semi-inclusive reactions also drives request for </a:t>
            </a:r>
            <a:r>
              <a:rPr lang="en-US" sz="2000" b="1" dirty="0">
                <a:solidFill>
                  <a:srgbClr val="0000FF"/>
                </a:solidFill>
                <a:latin typeface="+mn-lt"/>
              </a:rPr>
              <a:t>(lower &amp;) more </a:t>
            </a:r>
            <a:r>
              <a:rPr lang="en-US" sz="2000" b="1" dirty="0">
                <a:solidFill>
                  <a:srgbClr val="262FE6"/>
                </a:solidFill>
                <a:latin typeface="+mn-lt"/>
              </a:rPr>
              <a:t>symmetric beam energies.</a:t>
            </a:r>
          </a:p>
          <a:p>
            <a:r>
              <a:rPr lang="en-US" sz="2000" b="1" dirty="0">
                <a:latin typeface="+mn-lt"/>
              </a:rPr>
              <a:t>Requirements for very-forward angle detection </a:t>
            </a:r>
            <a:r>
              <a:rPr lang="en-US" sz="2000" b="1" dirty="0">
                <a:solidFill>
                  <a:srgbClr val="262FE6"/>
                </a:solidFill>
                <a:latin typeface="+mn-lt"/>
              </a:rPr>
              <a:t>folded in </a:t>
            </a:r>
            <a:r>
              <a:rPr lang="en-US" sz="2000" b="1" dirty="0" smtClean="0">
                <a:solidFill>
                  <a:srgbClr val="262FE6"/>
                </a:solidFill>
                <a:latin typeface="+mn-lt"/>
              </a:rPr>
              <a:t>Interaction Region design from the start</a:t>
            </a:r>
            <a:endParaRPr lang="en-US" sz="2000" b="1" dirty="0">
              <a:solidFill>
                <a:srgbClr val="262FE6"/>
              </a:solidFill>
              <a:latin typeface="+mn-lt"/>
            </a:endParaRPr>
          </a:p>
        </p:txBody>
      </p:sp>
      <p:sp>
        <p:nvSpPr>
          <p:cNvPr id="28677" name="TextBox 4"/>
          <p:cNvSpPr txBox="1">
            <a:spLocks noChangeArrowheads="1"/>
          </p:cNvSpPr>
          <p:nvPr/>
        </p:nvSpPr>
        <p:spPr bwMode="auto">
          <a:xfrm>
            <a:off x="6500812" y="1397000"/>
            <a:ext cx="2033588" cy="584775"/>
          </a:xfrm>
          <a:prstGeom prst="rect">
            <a:avLst/>
          </a:prstGeom>
          <a:solidFill>
            <a:srgbClr val="FFFF00"/>
          </a:solidFill>
          <a:ln w="9525">
            <a:noFill/>
            <a:miter lim="800000"/>
            <a:headEnd/>
            <a:tailEnd/>
          </a:ln>
        </p:spPr>
        <p:txBody>
          <a:bodyPr wrap="square">
            <a:spAutoFit/>
          </a:bodyPr>
          <a:lstStyle/>
          <a:p>
            <a:r>
              <a:rPr lang="en-US" sz="3200" dirty="0">
                <a:latin typeface="+mn-lt"/>
              </a:rPr>
              <a:t>x = Q</a:t>
            </a:r>
            <a:r>
              <a:rPr lang="en-US" sz="3200" baseline="30000" dirty="0">
                <a:latin typeface="+mn-lt"/>
              </a:rPr>
              <a:t>2</a:t>
            </a:r>
            <a:r>
              <a:rPr lang="en-US" sz="3200" dirty="0">
                <a:latin typeface="+mn-lt"/>
              </a:rPr>
              <a:t>/</a:t>
            </a:r>
            <a:r>
              <a:rPr lang="en-US" sz="3200" dirty="0" err="1">
                <a:latin typeface="+mn-lt"/>
              </a:rPr>
              <a:t>ys</a:t>
            </a:r>
            <a:endParaRPr lang="en-US" sz="32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60325"/>
            <a:ext cx="9144000" cy="523875"/>
          </a:xfrm>
          <a:prstGeom prst="rect">
            <a:avLst/>
          </a:prstGeom>
          <a:noFill/>
          <a:ln w="9525">
            <a:noFill/>
            <a:miter lim="800000"/>
            <a:headEnd/>
            <a:tailEnd/>
          </a:ln>
        </p:spPr>
        <p:txBody>
          <a:bodyPr>
            <a:spAutoFit/>
          </a:bodyPr>
          <a:lstStyle/>
          <a:p>
            <a:pPr algn="ctr"/>
            <a:r>
              <a:rPr lang="en-US" sz="2800" b="1">
                <a:solidFill>
                  <a:srgbClr val="FF0000"/>
                </a:solidFill>
              </a:rPr>
              <a:t>Why an Electron-Ion Collider?</a:t>
            </a:r>
          </a:p>
        </p:txBody>
      </p:sp>
      <p:sp>
        <p:nvSpPr>
          <p:cNvPr id="12291" name="TextBox 2"/>
          <p:cNvSpPr txBox="1">
            <a:spLocks noChangeArrowheads="1"/>
          </p:cNvSpPr>
          <p:nvPr/>
        </p:nvSpPr>
        <p:spPr bwMode="auto">
          <a:xfrm>
            <a:off x="304800" y="762000"/>
            <a:ext cx="8731250" cy="4094163"/>
          </a:xfrm>
          <a:prstGeom prst="rect">
            <a:avLst/>
          </a:prstGeom>
          <a:noFill/>
          <a:ln w="9525">
            <a:noFill/>
            <a:miter lim="800000"/>
            <a:headEnd/>
            <a:tailEnd/>
          </a:ln>
        </p:spPr>
        <p:txBody>
          <a:bodyPr wrap="none">
            <a:spAutoFit/>
          </a:bodyPr>
          <a:lstStyle/>
          <a:p>
            <a:pPr>
              <a:buFont typeface="Arial" charset="0"/>
              <a:buChar char="•"/>
            </a:pPr>
            <a:r>
              <a:rPr lang="en-US" sz="2400"/>
              <a:t> Longitudinal and Transverse Spin Physics!</a:t>
            </a:r>
          </a:p>
          <a:p>
            <a:pPr lvl="2">
              <a:buFontTx/>
              <a:buChar char="-"/>
            </a:pPr>
            <a:r>
              <a:rPr lang="en-US" sz="2000"/>
              <a:t> 70+% polarization of beam and target </a:t>
            </a:r>
            <a:r>
              <a:rPr lang="en-US" sz="2000" b="1">
                <a:solidFill>
                  <a:srgbClr val="0B2CB7"/>
                </a:solidFill>
              </a:rPr>
              <a:t>without dilution</a:t>
            </a:r>
          </a:p>
          <a:p>
            <a:pPr lvl="2">
              <a:buFontTx/>
              <a:buChar char="-"/>
            </a:pPr>
            <a:r>
              <a:rPr lang="en-US" sz="2000"/>
              <a:t> </a:t>
            </a:r>
            <a:r>
              <a:rPr lang="en-US" sz="2000" b="1">
                <a:solidFill>
                  <a:srgbClr val="FF0000"/>
                </a:solidFill>
              </a:rPr>
              <a:t>transverse</a:t>
            </a:r>
            <a:r>
              <a:rPr lang="en-US" sz="2000"/>
              <a:t> polarization also </a:t>
            </a:r>
            <a:r>
              <a:rPr lang="en-US" sz="2000" b="1">
                <a:solidFill>
                  <a:srgbClr val="FF0000"/>
                </a:solidFill>
              </a:rPr>
              <a:t>70%</a:t>
            </a:r>
            <a:r>
              <a:rPr lang="en-US" sz="2000"/>
              <a:t>!</a:t>
            </a:r>
          </a:p>
          <a:p>
            <a:pPr lvl="2">
              <a:buFontTx/>
              <a:buChar char="-"/>
            </a:pPr>
            <a:endParaRPr lang="en-US" sz="800"/>
          </a:p>
          <a:p>
            <a:pPr>
              <a:buFont typeface="Arial" charset="0"/>
              <a:buChar char="•"/>
            </a:pPr>
            <a:r>
              <a:rPr lang="en-US" sz="2400"/>
              <a:t> Detection of fragments far easier in collider environment!</a:t>
            </a:r>
          </a:p>
          <a:p>
            <a:pPr lvl="2">
              <a:buFontTx/>
              <a:buChar char="-"/>
            </a:pPr>
            <a:r>
              <a:rPr lang="en-US" sz="2000"/>
              <a:t> fixed-target experiments boosted to forward hemisphere</a:t>
            </a:r>
          </a:p>
          <a:p>
            <a:pPr lvl="2">
              <a:buFontTx/>
              <a:buChar char="-"/>
            </a:pPr>
            <a:r>
              <a:rPr lang="en-US" sz="2000"/>
              <a:t> no fixed-target material to stop target fragments</a:t>
            </a:r>
          </a:p>
          <a:p>
            <a:pPr lvl="2">
              <a:buFontTx/>
              <a:buChar char="-"/>
            </a:pPr>
            <a:r>
              <a:rPr lang="en-US" sz="2000"/>
              <a:t> access to neutron structure w. deuteron beams (@ p</a:t>
            </a:r>
            <a:r>
              <a:rPr lang="en-US" sz="2000" baseline="-25000"/>
              <a:t>m</a:t>
            </a:r>
            <a:r>
              <a:rPr lang="en-US" sz="2000"/>
              <a:t> = 0!)</a:t>
            </a:r>
          </a:p>
          <a:p>
            <a:pPr>
              <a:buFont typeface="Arial" charset="0"/>
              <a:buChar char="•"/>
            </a:pPr>
            <a:r>
              <a:rPr lang="en-US" sz="2400"/>
              <a:t> Easier road to do physics at high CM energies!</a:t>
            </a:r>
          </a:p>
          <a:p>
            <a:pPr lvl="2">
              <a:buFontTx/>
              <a:buChar char="-"/>
            </a:pPr>
            <a:r>
              <a:rPr lang="en-US" sz="2000"/>
              <a:t> E</a:t>
            </a:r>
            <a:r>
              <a:rPr lang="en-US" sz="2000" baseline="-25000"/>
              <a:t>cm</a:t>
            </a:r>
            <a:r>
              <a:rPr lang="en-US" sz="2000" baseline="30000"/>
              <a:t>2</a:t>
            </a:r>
            <a:r>
              <a:rPr lang="en-US" sz="2000"/>
              <a:t> = s = 4E</a:t>
            </a:r>
            <a:r>
              <a:rPr lang="en-US" sz="2000" baseline="-25000"/>
              <a:t>1</a:t>
            </a:r>
            <a:r>
              <a:rPr lang="en-US" sz="2000"/>
              <a:t>E</a:t>
            </a:r>
            <a:r>
              <a:rPr lang="en-US" sz="2000" baseline="-25000"/>
              <a:t>2</a:t>
            </a:r>
            <a:r>
              <a:rPr lang="en-US" sz="2000"/>
              <a:t> for colliders, vs. s = 2ME for fixed-target</a:t>
            </a:r>
          </a:p>
          <a:p>
            <a:pPr lvl="2"/>
            <a:r>
              <a:rPr lang="en-US" sz="2000">
                <a:sym typeface="Wingdings" pitchFamily="2" charset="2"/>
              </a:rPr>
              <a:t>    4 GeV electrons on 12 GeV protons ~ 100 GeV fixed-target</a:t>
            </a:r>
          </a:p>
          <a:p>
            <a:pPr lvl="2">
              <a:buFontTx/>
              <a:buChar char="-"/>
            </a:pPr>
            <a:r>
              <a:rPr lang="en-US" sz="2000">
                <a:sym typeface="Wingdings" pitchFamily="2" charset="2"/>
              </a:rPr>
              <a:t> Easier to produce many J/</a:t>
            </a:r>
            <a:r>
              <a:rPr lang="en-US" sz="2000">
                <a:latin typeface="Symbol" pitchFamily="18" charset="2"/>
                <a:sym typeface="Wingdings" pitchFamily="2" charset="2"/>
              </a:rPr>
              <a:t>Y</a:t>
            </a:r>
            <a:r>
              <a:rPr lang="en-US" sz="2000">
                <a:sym typeface="Wingdings" pitchFamily="2" charset="2"/>
              </a:rPr>
              <a:t>’s, high-p</a:t>
            </a:r>
            <a:r>
              <a:rPr lang="en-US" sz="2000" baseline="-25000">
                <a:sym typeface="Wingdings" pitchFamily="2" charset="2"/>
              </a:rPr>
              <a:t>T</a:t>
            </a:r>
            <a:r>
              <a:rPr lang="en-US" sz="2000">
                <a:sym typeface="Wingdings" pitchFamily="2" charset="2"/>
              </a:rPr>
              <a:t> pairs, etc.</a:t>
            </a:r>
          </a:p>
          <a:p>
            <a:pPr lvl="2">
              <a:buFontTx/>
              <a:buChar char="-"/>
            </a:pPr>
            <a:r>
              <a:rPr lang="en-US" sz="2000">
                <a:sym typeface="Wingdings" pitchFamily="2" charset="2"/>
              </a:rPr>
              <a:t> Easier to establish good beam quality in collider mode</a:t>
            </a:r>
            <a:endParaRPr lang="en-US" sz="2000"/>
          </a:p>
        </p:txBody>
      </p:sp>
      <p:graphicFrame>
        <p:nvGraphicFramePr>
          <p:cNvPr id="4" name="Table 3"/>
          <p:cNvGraphicFramePr>
            <a:graphicFrameLocks noGrp="1"/>
          </p:cNvGraphicFramePr>
          <p:nvPr/>
        </p:nvGraphicFramePr>
        <p:xfrm>
          <a:off x="1219200" y="5262563"/>
          <a:ext cx="6858000" cy="1290320"/>
        </p:xfrm>
        <a:graphic>
          <a:graphicData uri="http://schemas.openxmlformats.org/drawingml/2006/table">
            <a:tbl>
              <a:tblPr firstRow="1" bandRow="1">
                <a:tableStyleId>{5C22544A-7EE6-4342-B048-85BDC9FD1C3A}</a:tableStyleId>
              </a:tblPr>
              <a:tblGrid>
                <a:gridCol w="1219200"/>
                <a:gridCol w="1219200"/>
                <a:gridCol w="1371600"/>
                <a:gridCol w="1600200"/>
                <a:gridCol w="1447800"/>
              </a:tblGrid>
              <a:tr h="370840">
                <a:tc>
                  <a:txBody>
                    <a:bodyPr/>
                    <a:lstStyle/>
                    <a:p>
                      <a:pPr algn="ctr"/>
                      <a:r>
                        <a:rPr lang="en-US" dirty="0" smtClean="0">
                          <a:solidFill>
                            <a:schemeClr val="tx1"/>
                          </a:solidFill>
                          <a:latin typeface="Comic Sans MS" pitchFamily="66" charset="0"/>
                        </a:rPr>
                        <a:t>Target</a:t>
                      </a:r>
                      <a:endParaRPr lang="en-US" dirty="0">
                        <a:solidFill>
                          <a:schemeClr val="tx1"/>
                        </a:solidFill>
                        <a:latin typeface="Comic Sans MS" pitchFamily="66" charset="0"/>
                      </a:endParaRPr>
                    </a:p>
                  </a:txBody>
                  <a:tcPr/>
                </a:tc>
                <a:tc>
                  <a:txBody>
                    <a:bodyPr/>
                    <a:lstStyle/>
                    <a:p>
                      <a:pPr algn="ctr"/>
                      <a:r>
                        <a:rPr lang="en-US" baseline="0" dirty="0" err="1" smtClean="0">
                          <a:solidFill>
                            <a:schemeClr val="tx1"/>
                          </a:solidFill>
                          <a:latin typeface="Comic Sans MS" pitchFamily="66" charset="0"/>
                        </a:rPr>
                        <a:t>f</a:t>
                      </a:r>
                      <a:r>
                        <a:rPr lang="en-US" baseline="-25000" dirty="0" err="1" smtClean="0">
                          <a:solidFill>
                            <a:schemeClr val="tx1"/>
                          </a:solidFill>
                          <a:latin typeface="Comic Sans MS" pitchFamily="66" charset="0"/>
                        </a:rPr>
                        <a:t>dilution</a:t>
                      </a:r>
                      <a:r>
                        <a:rPr lang="en-US" baseline="-25000" dirty="0" smtClean="0">
                          <a:solidFill>
                            <a:schemeClr val="tx1"/>
                          </a:solidFill>
                          <a:latin typeface="Comic Sans MS" pitchFamily="66" charset="0"/>
                        </a:rPr>
                        <a:t>, </a:t>
                      </a:r>
                      <a:r>
                        <a:rPr lang="en-US" baseline="-25000" dirty="0" err="1" smtClean="0">
                          <a:solidFill>
                            <a:schemeClr val="tx1"/>
                          </a:solidFill>
                          <a:latin typeface="Comic Sans MS" pitchFamily="66" charset="0"/>
                        </a:rPr>
                        <a:t>fixed_target</a:t>
                      </a:r>
                      <a:endParaRPr lang="en-US" baseline="-25000" dirty="0">
                        <a:solidFill>
                          <a:schemeClr val="tx1"/>
                        </a:solidFill>
                        <a:latin typeface="Comic Sans MS" pitchFamily="66" charset="0"/>
                      </a:endParaRPr>
                    </a:p>
                  </a:txBody>
                  <a:tcPr/>
                </a:tc>
                <a:tc>
                  <a:txBody>
                    <a:bodyPr/>
                    <a:lstStyle/>
                    <a:p>
                      <a:pPr algn="ctr"/>
                      <a:r>
                        <a:rPr lang="en-US" dirty="0" err="1" smtClean="0">
                          <a:solidFill>
                            <a:schemeClr val="tx1"/>
                          </a:solidFill>
                          <a:latin typeface="Comic Sans MS" pitchFamily="66" charset="0"/>
                        </a:rPr>
                        <a:t>P</a:t>
                      </a:r>
                      <a:r>
                        <a:rPr lang="en-US" baseline="-25000" dirty="0" err="1" smtClean="0">
                          <a:solidFill>
                            <a:schemeClr val="tx1"/>
                          </a:solidFill>
                          <a:latin typeface="Comic Sans MS" pitchFamily="66" charset="0"/>
                        </a:rPr>
                        <a:t>fixed_target</a:t>
                      </a:r>
                      <a:endParaRPr lang="en-US" baseline="-25000"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f</a:t>
                      </a:r>
                      <a:r>
                        <a:rPr lang="en-US" baseline="30000" dirty="0" smtClean="0">
                          <a:solidFill>
                            <a:schemeClr val="tx1"/>
                          </a:solidFill>
                          <a:latin typeface="Comic Sans MS" pitchFamily="66" charset="0"/>
                        </a:rPr>
                        <a:t>2</a:t>
                      </a:r>
                      <a:r>
                        <a:rPr lang="en-US" dirty="0" smtClean="0">
                          <a:solidFill>
                            <a:schemeClr val="tx1"/>
                          </a:solidFill>
                          <a:latin typeface="Comic Sans MS" pitchFamily="66" charset="0"/>
                        </a:rPr>
                        <a:t>P</a:t>
                      </a:r>
                      <a:r>
                        <a:rPr lang="en-US" baseline="30000" dirty="0" smtClean="0">
                          <a:solidFill>
                            <a:schemeClr val="tx1"/>
                          </a:solidFill>
                          <a:latin typeface="Comic Sans MS" pitchFamily="66" charset="0"/>
                        </a:rPr>
                        <a:t>2</a:t>
                      </a:r>
                      <a:r>
                        <a:rPr lang="en-US" baseline="-25000" dirty="0" smtClean="0">
                          <a:solidFill>
                            <a:schemeClr val="tx1"/>
                          </a:solidFill>
                          <a:latin typeface="Comic Sans MS" pitchFamily="66" charset="0"/>
                        </a:rPr>
                        <a:t>fixed_target</a:t>
                      </a:r>
                      <a:endParaRPr lang="en-US" baseline="-25000"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f</a:t>
                      </a:r>
                      <a:r>
                        <a:rPr lang="en-US" baseline="30000" dirty="0" smtClean="0">
                          <a:solidFill>
                            <a:schemeClr val="tx1"/>
                          </a:solidFill>
                          <a:latin typeface="Comic Sans MS" pitchFamily="66" charset="0"/>
                        </a:rPr>
                        <a:t>2</a:t>
                      </a:r>
                      <a:r>
                        <a:rPr lang="en-US" dirty="0" smtClean="0">
                          <a:solidFill>
                            <a:schemeClr val="tx1"/>
                          </a:solidFill>
                          <a:latin typeface="Comic Sans MS" pitchFamily="66" charset="0"/>
                        </a:rPr>
                        <a:t>P</a:t>
                      </a:r>
                      <a:r>
                        <a:rPr lang="en-US" baseline="30000" dirty="0" smtClean="0">
                          <a:solidFill>
                            <a:schemeClr val="tx1"/>
                          </a:solidFill>
                          <a:latin typeface="Comic Sans MS" pitchFamily="66" charset="0"/>
                        </a:rPr>
                        <a:t>2</a:t>
                      </a:r>
                      <a:r>
                        <a:rPr lang="en-US" baseline="-25000" dirty="0" smtClean="0">
                          <a:solidFill>
                            <a:schemeClr val="tx1"/>
                          </a:solidFill>
                          <a:latin typeface="Comic Sans MS" pitchFamily="66" charset="0"/>
                        </a:rPr>
                        <a:t>EIC</a:t>
                      </a:r>
                      <a:endParaRPr lang="en-US" baseline="-25000" dirty="0">
                        <a:solidFill>
                          <a:schemeClr val="tx1"/>
                        </a:solidFill>
                        <a:latin typeface="Comic Sans MS" pitchFamily="66" charset="0"/>
                      </a:endParaRPr>
                    </a:p>
                  </a:txBody>
                  <a:tcPr/>
                </a:tc>
              </a:tr>
              <a:tr h="370840">
                <a:tc>
                  <a:txBody>
                    <a:bodyPr/>
                    <a:lstStyle/>
                    <a:p>
                      <a:pPr algn="ctr"/>
                      <a:r>
                        <a:rPr lang="en-US" dirty="0" smtClean="0">
                          <a:solidFill>
                            <a:schemeClr val="tx1"/>
                          </a:solidFill>
                          <a:latin typeface="Comic Sans MS" pitchFamily="66" charset="0"/>
                        </a:rPr>
                        <a:t>p</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0.2</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0.8</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0.03</a:t>
                      </a:r>
                      <a:endParaRPr lang="en-US" dirty="0">
                        <a:solidFill>
                          <a:schemeClr val="tx1"/>
                        </a:solidFill>
                        <a:latin typeface="Comic Sans MS" pitchFamily="66" charset="0"/>
                      </a:endParaRPr>
                    </a:p>
                  </a:txBody>
                  <a:tcPr/>
                </a:tc>
                <a:tc>
                  <a:txBody>
                    <a:bodyPr/>
                    <a:lstStyle/>
                    <a:p>
                      <a:pPr algn="ctr"/>
                      <a:r>
                        <a:rPr lang="en-US" b="1" dirty="0" smtClean="0">
                          <a:solidFill>
                            <a:srgbClr val="0B2CB7"/>
                          </a:solidFill>
                          <a:latin typeface="Comic Sans MS" pitchFamily="66" charset="0"/>
                        </a:rPr>
                        <a:t>0.5</a:t>
                      </a:r>
                      <a:endParaRPr lang="en-US" b="1" dirty="0">
                        <a:solidFill>
                          <a:srgbClr val="0B2CB7"/>
                        </a:solidFill>
                        <a:latin typeface="Comic Sans MS" pitchFamily="66" charset="0"/>
                      </a:endParaRPr>
                    </a:p>
                  </a:txBody>
                  <a:tcPr/>
                </a:tc>
              </a:tr>
              <a:tr h="370840">
                <a:tc>
                  <a:txBody>
                    <a:bodyPr/>
                    <a:lstStyle/>
                    <a:p>
                      <a:pPr algn="ctr"/>
                      <a:r>
                        <a:rPr lang="en-US" dirty="0" smtClean="0">
                          <a:solidFill>
                            <a:schemeClr val="tx1"/>
                          </a:solidFill>
                          <a:latin typeface="Comic Sans MS" pitchFamily="66" charset="0"/>
                        </a:rPr>
                        <a:t>d</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0.4</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0.5</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0.04</a:t>
                      </a:r>
                      <a:endParaRPr lang="en-US" dirty="0">
                        <a:solidFill>
                          <a:schemeClr val="tx1"/>
                        </a:solidFill>
                        <a:latin typeface="Comic Sans MS" pitchFamily="66" charset="0"/>
                      </a:endParaRPr>
                    </a:p>
                  </a:txBody>
                  <a:tcPr/>
                </a:tc>
                <a:tc>
                  <a:txBody>
                    <a:bodyPr/>
                    <a:lstStyle/>
                    <a:p>
                      <a:pPr algn="ctr"/>
                      <a:r>
                        <a:rPr lang="en-US" b="1" dirty="0" smtClean="0">
                          <a:solidFill>
                            <a:srgbClr val="0B2CB7"/>
                          </a:solidFill>
                          <a:latin typeface="Comic Sans MS" pitchFamily="66" charset="0"/>
                        </a:rPr>
                        <a:t>0.5</a:t>
                      </a:r>
                      <a:endParaRPr lang="en-US" b="1" dirty="0">
                        <a:solidFill>
                          <a:srgbClr val="0B2CB7"/>
                        </a:solidFill>
                        <a:latin typeface="Comic Sans MS" pitchFamily="66" charset="0"/>
                      </a:endParaRPr>
                    </a:p>
                  </a:txBody>
                  <a:tcPr/>
                </a:tc>
              </a:tr>
            </a:tbl>
          </a:graphicData>
        </a:graphic>
      </p:graphicFrame>
      <p:sp>
        <p:nvSpPr>
          <p:cNvPr id="15390" name="TextBox 4"/>
          <p:cNvSpPr txBox="1">
            <a:spLocks noChangeArrowheads="1"/>
          </p:cNvSpPr>
          <p:nvPr/>
        </p:nvSpPr>
        <p:spPr bwMode="auto">
          <a:xfrm>
            <a:off x="1262063" y="4876800"/>
            <a:ext cx="3462337" cy="369888"/>
          </a:xfrm>
          <a:prstGeom prst="rect">
            <a:avLst/>
          </a:prstGeom>
          <a:noFill/>
          <a:ln w="9525">
            <a:noFill/>
            <a:miter lim="800000"/>
            <a:headEnd/>
            <a:tailEnd/>
          </a:ln>
        </p:spPr>
        <p:txBody>
          <a:bodyPr wrap="none">
            <a:spAutoFit/>
          </a:bodyPr>
          <a:lstStyle/>
          <a:p>
            <a:r>
              <a:rPr lang="en-US" b="1">
                <a:solidFill>
                  <a:srgbClr val="0B2CB7"/>
                </a:solidFill>
              </a:rPr>
              <a:t>Longitudinal polarization FOM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12291">
                                            <p:txEl>
                                              <p:pRg st="2" end="2"/>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31200" cy="403225"/>
          </a:xfrm>
          <a:noFill/>
        </p:spPr>
        <p:txBody>
          <a:bodyPr/>
          <a:lstStyle/>
          <a:p>
            <a:r>
              <a:rPr lang="en-US" sz="3200" b="1" smtClean="0">
                <a:solidFill>
                  <a:srgbClr val="FF0000"/>
                </a:solidFill>
                <a:latin typeface="Comic Sans MS" pitchFamily="66" charset="0"/>
              </a:rPr>
              <a:t>Q</a:t>
            </a:r>
            <a:r>
              <a:rPr lang="en-US" sz="3200" b="1" smtClean="0">
                <a:solidFill>
                  <a:srgbClr val="0000FF"/>
                </a:solidFill>
                <a:latin typeface="Comic Sans MS" pitchFamily="66" charset="0"/>
              </a:rPr>
              <a:t>C</a:t>
            </a:r>
            <a:r>
              <a:rPr lang="en-US" sz="3200" b="1" smtClean="0">
                <a:solidFill>
                  <a:srgbClr val="009900"/>
                </a:solidFill>
                <a:latin typeface="Comic Sans MS" pitchFamily="66" charset="0"/>
              </a:rPr>
              <a:t>D</a:t>
            </a:r>
            <a:r>
              <a:rPr lang="en-US" sz="3200" b="1" smtClean="0">
                <a:solidFill>
                  <a:srgbClr val="FF0000"/>
                </a:solidFill>
                <a:latin typeface="Comic Sans MS" pitchFamily="66" charset="0"/>
              </a:rPr>
              <a:t> and the Origin of Mass</a:t>
            </a:r>
          </a:p>
        </p:txBody>
      </p:sp>
      <p:pic>
        <p:nvPicPr>
          <p:cNvPr id="23555" name="Picture 5" descr="fig1-pg19"/>
          <p:cNvPicPr>
            <a:picLocks noChangeAspect="1" noChangeArrowheads="1"/>
          </p:cNvPicPr>
          <p:nvPr/>
        </p:nvPicPr>
        <p:blipFill>
          <a:blip r:embed="rId2" cstate="print"/>
          <a:srcRect/>
          <a:stretch>
            <a:fillRect/>
          </a:stretch>
        </p:blipFill>
        <p:spPr bwMode="auto">
          <a:xfrm>
            <a:off x="152400" y="3201988"/>
            <a:ext cx="4343400" cy="3351212"/>
          </a:xfrm>
          <a:prstGeom prst="rect">
            <a:avLst/>
          </a:prstGeom>
          <a:noFill/>
          <a:ln w="9525">
            <a:noFill/>
            <a:miter lim="800000"/>
            <a:headEnd/>
            <a:tailEnd/>
          </a:ln>
        </p:spPr>
      </p:pic>
      <p:sp>
        <p:nvSpPr>
          <p:cNvPr id="23556" name="Rectangle 9"/>
          <p:cNvSpPr>
            <a:spLocks noChangeArrowheads="1"/>
          </p:cNvSpPr>
          <p:nvPr/>
        </p:nvSpPr>
        <p:spPr bwMode="auto">
          <a:xfrm>
            <a:off x="4267200" y="1135063"/>
            <a:ext cx="4495800" cy="5189537"/>
          </a:xfrm>
          <a:prstGeom prst="rect">
            <a:avLst/>
          </a:prstGeom>
          <a:noFill/>
          <a:ln w="9525">
            <a:noFill/>
            <a:miter lim="800000"/>
            <a:headEnd/>
            <a:tailEnd/>
          </a:ln>
        </p:spPr>
        <p:txBody>
          <a:bodyPr>
            <a:spAutoFit/>
          </a:bodyPr>
          <a:lstStyle/>
          <a:p>
            <a:pPr eaLnBrk="0" hangingPunct="0">
              <a:spcBef>
                <a:spcPct val="10000"/>
              </a:spcBef>
              <a:spcAft>
                <a:spcPct val="10000"/>
              </a:spcAft>
              <a:buClr>
                <a:schemeClr val="tx2"/>
              </a:buClr>
              <a:buFont typeface="Wingdings" pitchFamily="2" charset="2"/>
              <a:buChar char="n"/>
            </a:pPr>
            <a:r>
              <a:rPr lang="en-US" sz="2400" dirty="0"/>
              <a:t>   99% of the proton’s mass/energy is due to the </a:t>
            </a:r>
            <a:r>
              <a:rPr lang="en-US" sz="2400" dirty="0">
                <a:solidFill>
                  <a:srgbClr val="0000FF"/>
                </a:solidFill>
              </a:rPr>
              <a:t>self-generating gluon field</a:t>
            </a:r>
          </a:p>
          <a:p>
            <a:pPr lvl="1" eaLnBrk="0" hangingPunct="0">
              <a:spcBef>
                <a:spcPct val="10000"/>
              </a:spcBef>
              <a:spcAft>
                <a:spcPct val="10000"/>
              </a:spcAft>
              <a:buClr>
                <a:schemeClr val="tx2"/>
              </a:buClr>
              <a:buFontTx/>
              <a:buChar char="–"/>
            </a:pPr>
            <a:r>
              <a:rPr lang="en-US" sz="2400" dirty="0"/>
              <a:t> Higgs mechanism has 	almost no </a:t>
            </a:r>
            <a:r>
              <a:rPr lang="en-US" sz="2400" dirty="0" smtClean="0"/>
              <a:t>role here.</a:t>
            </a:r>
            <a:endParaRPr lang="en-US" sz="2400" dirty="0"/>
          </a:p>
          <a:p>
            <a:pPr lvl="1" eaLnBrk="0" hangingPunct="0">
              <a:spcBef>
                <a:spcPct val="10000"/>
              </a:spcBef>
              <a:spcAft>
                <a:spcPct val="10000"/>
              </a:spcAft>
              <a:buClr>
                <a:schemeClr val="tx2"/>
              </a:buClr>
              <a:buFontTx/>
              <a:buChar char="–"/>
            </a:pPr>
            <a:endParaRPr lang="en-US" sz="2400" dirty="0"/>
          </a:p>
          <a:p>
            <a:pPr eaLnBrk="0" hangingPunct="0">
              <a:spcBef>
                <a:spcPct val="10000"/>
              </a:spcBef>
              <a:spcAft>
                <a:spcPct val="10000"/>
              </a:spcAft>
              <a:buClr>
                <a:schemeClr val="tx2"/>
              </a:buClr>
              <a:buFont typeface="Wingdings" pitchFamily="2" charset="2"/>
              <a:buChar char="n"/>
            </a:pPr>
            <a:r>
              <a:rPr lang="en-US" sz="2400" dirty="0"/>
              <a:t> The similarity of mass between the proton and neutron arises from the fact that the gluon dynamics are the same</a:t>
            </a:r>
          </a:p>
          <a:p>
            <a:pPr lvl="1" eaLnBrk="0" hangingPunct="0">
              <a:spcBef>
                <a:spcPct val="10000"/>
              </a:spcBef>
              <a:spcAft>
                <a:spcPct val="10000"/>
              </a:spcAft>
              <a:buClr>
                <a:schemeClr val="tx2"/>
              </a:buClr>
              <a:buFontTx/>
              <a:buChar char="–"/>
            </a:pPr>
            <a:r>
              <a:rPr lang="en-US" sz="2400" dirty="0"/>
              <a:t> Quarks contribute 	almost nothing.</a:t>
            </a:r>
          </a:p>
        </p:txBody>
      </p:sp>
      <p:pic>
        <p:nvPicPr>
          <p:cNvPr id="23557" name="Picture 10"/>
          <p:cNvPicPr>
            <a:picLocks noChangeAspect="1" noChangeArrowheads="1"/>
          </p:cNvPicPr>
          <p:nvPr/>
        </p:nvPicPr>
        <p:blipFill>
          <a:blip r:embed="rId3" cstate="print"/>
          <a:srcRect l="32661" t="12866" r="31624" b="63126"/>
          <a:stretch>
            <a:fillRect/>
          </a:stretch>
        </p:blipFill>
        <p:spPr bwMode="auto">
          <a:xfrm>
            <a:off x="914400" y="1077913"/>
            <a:ext cx="2438400" cy="219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700"/>
            <a:ext cx="8229600" cy="754063"/>
          </a:xfrm>
        </p:spPr>
        <p:txBody>
          <a:bodyPr/>
          <a:lstStyle/>
          <a:p>
            <a:pPr>
              <a:defRPr/>
            </a:pPr>
            <a:r>
              <a:rPr lang="en-US" dirty="0" smtClean="0">
                <a:solidFill>
                  <a:srgbClr val="FF0000"/>
                </a:solidFill>
                <a:latin typeface="+mn-lt"/>
                <a:ea typeface="ＭＳ Ｐゴシック" pitchFamily="-107" charset="-128"/>
              </a:rPr>
              <a:t>Gluons and QCD</a:t>
            </a:r>
          </a:p>
        </p:txBody>
      </p:sp>
      <p:sp>
        <p:nvSpPr>
          <p:cNvPr id="34819" name="Rectangle 3"/>
          <p:cNvSpPr>
            <a:spLocks noGrp="1" noChangeArrowheads="1"/>
          </p:cNvSpPr>
          <p:nvPr>
            <p:ph type="body" idx="1"/>
          </p:nvPr>
        </p:nvSpPr>
        <p:spPr>
          <a:xfrm>
            <a:off x="304800" y="903288"/>
            <a:ext cx="8534400" cy="4525962"/>
          </a:xfrm>
        </p:spPr>
        <p:txBody>
          <a:bodyPr/>
          <a:lstStyle/>
          <a:p>
            <a:r>
              <a:rPr lang="en-US" sz="2400" smtClean="0"/>
              <a:t>QCD is the </a:t>
            </a:r>
            <a:r>
              <a:rPr lang="en-US" sz="2400" smtClean="0">
                <a:solidFill>
                  <a:srgbClr val="FF3300"/>
                </a:solidFill>
              </a:rPr>
              <a:t>fundamental</a:t>
            </a:r>
            <a:r>
              <a:rPr lang="en-US" sz="2400" smtClean="0"/>
              <a:t> theory that describes structure and interactions in nuclear matter.</a:t>
            </a:r>
          </a:p>
          <a:p>
            <a:r>
              <a:rPr lang="en-US" sz="2400" smtClean="0"/>
              <a:t>Without gluons there are no protons, no neutrons, and no atomic nuclei</a:t>
            </a:r>
          </a:p>
          <a:p>
            <a:r>
              <a:rPr lang="en-US" sz="2400" smtClean="0"/>
              <a:t>Gluons dominate the structure 						of the QCD vacuum</a:t>
            </a:r>
          </a:p>
          <a:p>
            <a:pPr>
              <a:buFontTx/>
              <a:buNone/>
            </a:pPr>
            <a:endParaRPr lang="en-US" sz="2400" smtClean="0"/>
          </a:p>
          <a:p>
            <a:r>
              <a:rPr lang="en-US" sz="2400" smtClean="0"/>
              <a:t>Facts:</a:t>
            </a:r>
            <a:endParaRPr lang="en-US" sz="2400" smtClean="0">
              <a:solidFill>
                <a:srgbClr val="1E02C6"/>
              </a:solidFill>
            </a:endParaRPr>
          </a:p>
          <a:p>
            <a:pPr lvl="1"/>
            <a:r>
              <a:rPr lang="en-US" sz="2000" smtClean="0">
                <a:solidFill>
                  <a:srgbClr val="1E02C6"/>
                </a:solidFill>
              </a:rPr>
              <a:t>The essential features of QCD (e.g. asymptotic freedom, chiral symmetry breaking, and color confinement) are all driven by the gluons!</a:t>
            </a:r>
          </a:p>
          <a:p>
            <a:pPr lvl="1"/>
            <a:r>
              <a:rPr lang="en-US" sz="2000" smtClean="0">
                <a:solidFill>
                  <a:srgbClr val="1E02C6"/>
                </a:solidFill>
              </a:rPr>
              <a:t>Unique aspect of QCD is the self interaction of the gluons</a:t>
            </a:r>
          </a:p>
          <a:p>
            <a:pPr lvl="1"/>
            <a:r>
              <a:rPr lang="en-US" sz="2000" smtClean="0">
                <a:solidFill>
                  <a:srgbClr val="1E02C6"/>
                </a:solidFill>
              </a:rPr>
              <a:t>99% of mass of the visible universe arises from glue</a:t>
            </a:r>
            <a:endParaRPr lang="en-US" sz="2000" smtClean="0"/>
          </a:p>
          <a:p>
            <a:pPr lvl="1"/>
            <a:r>
              <a:rPr lang="en-US" sz="2000" smtClean="0">
                <a:solidFill>
                  <a:srgbClr val="1E02C6"/>
                </a:solidFill>
              </a:rPr>
              <a:t>Half of the nucleon momentum is carried by gluons</a:t>
            </a:r>
          </a:p>
        </p:txBody>
      </p:sp>
      <p:pic>
        <p:nvPicPr>
          <p:cNvPr id="34820" name="Picture 8" descr="ActionAPE5LQanimXs30small"/>
          <p:cNvPicPr>
            <a:picLocks noChangeAspect="1" noChangeArrowheads="1" noCrop="1"/>
          </p:cNvPicPr>
          <p:nvPr/>
        </p:nvPicPr>
        <p:blipFill>
          <a:blip r:embed="rId2" cstate="print"/>
          <a:srcRect/>
          <a:stretch>
            <a:fillRect/>
          </a:stretch>
        </p:blipFill>
        <p:spPr bwMode="auto">
          <a:xfrm>
            <a:off x="5867400" y="2249488"/>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0" y="2535238"/>
            <a:ext cx="1455738" cy="1323975"/>
          </a:xfrm>
          <a:prstGeom prst="rect">
            <a:avLst/>
          </a:prstGeom>
          <a:noFill/>
        </p:spPr>
        <p:txBody>
          <a:bodyPr>
            <a:spAutoFit/>
          </a:bodyPr>
          <a:lstStyle/>
          <a:p>
            <a:pPr algn="ctr">
              <a:defRPr/>
            </a:pPr>
            <a:r>
              <a:rPr lang="en-US" sz="1600" dirty="0">
                <a:latin typeface="+mn-lt"/>
                <a:cs typeface="Arial" pitchFamily="34" charset="0"/>
              </a:rPr>
              <a:t>Transverse-Momentum Dependent Parton Distributions</a:t>
            </a:r>
          </a:p>
        </p:txBody>
      </p:sp>
      <p:sp>
        <p:nvSpPr>
          <p:cNvPr id="69" name="TextBox 68"/>
          <p:cNvSpPr txBox="1"/>
          <p:nvPr/>
        </p:nvSpPr>
        <p:spPr>
          <a:xfrm>
            <a:off x="7496175" y="2820988"/>
            <a:ext cx="1454150" cy="830262"/>
          </a:xfrm>
          <a:prstGeom prst="rect">
            <a:avLst/>
          </a:prstGeom>
          <a:noFill/>
        </p:spPr>
        <p:txBody>
          <a:bodyPr>
            <a:spAutoFit/>
          </a:bodyPr>
          <a:lstStyle/>
          <a:p>
            <a:pPr algn="ctr">
              <a:defRPr/>
            </a:pPr>
            <a:r>
              <a:rPr lang="en-US" sz="1600" dirty="0">
                <a:latin typeface="+mn-lt"/>
                <a:cs typeface="Arial" pitchFamily="34" charset="0"/>
              </a:rPr>
              <a:t>Generalized Parton  Distributions</a:t>
            </a:r>
          </a:p>
        </p:txBody>
      </p:sp>
      <p:sp>
        <p:nvSpPr>
          <p:cNvPr id="25604" name="Text Box 7"/>
          <p:cNvSpPr txBox="1">
            <a:spLocks noChangeArrowheads="1"/>
          </p:cNvSpPr>
          <p:nvPr/>
        </p:nvSpPr>
        <p:spPr bwMode="auto">
          <a:xfrm>
            <a:off x="3249613" y="4837113"/>
            <a:ext cx="1022350" cy="954087"/>
          </a:xfrm>
          <a:prstGeom prst="rect">
            <a:avLst/>
          </a:prstGeom>
          <a:noFill/>
          <a:ln w="9525">
            <a:solidFill>
              <a:schemeClr val="tx1"/>
            </a:solidFill>
            <a:miter lim="800000"/>
            <a:headEnd/>
            <a:tailEnd/>
          </a:ln>
        </p:spPr>
        <p:txBody>
          <a:bodyPr wrap="none">
            <a:spAutoFit/>
          </a:bodyPr>
          <a:lstStyle/>
          <a:p>
            <a:pPr algn="ctr"/>
            <a:r>
              <a:rPr lang="en-US" sz="3200">
                <a:solidFill>
                  <a:schemeClr val="accent2"/>
                </a:solidFill>
              </a:rPr>
              <a:t>u(x)</a:t>
            </a:r>
            <a:endParaRPr lang="en-US">
              <a:solidFill>
                <a:schemeClr val="accent2"/>
              </a:solidFill>
            </a:endParaRPr>
          </a:p>
          <a:p>
            <a:pPr algn="ctr"/>
            <a:r>
              <a:rPr lang="en-US">
                <a:solidFill>
                  <a:srgbClr val="009900"/>
                </a:solidFill>
                <a:latin typeface="Symbol" pitchFamily="18" charset="2"/>
              </a:rPr>
              <a:t>D</a:t>
            </a:r>
            <a:r>
              <a:rPr lang="en-US">
                <a:solidFill>
                  <a:srgbClr val="009900"/>
                </a:solidFill>
              </a:rPr>
              <a:t>u</a:t>
            </a:r>
            <a:r>
              <a:rPr lang="en-US"/>
              <a:t>, </a:t>
            </a:r>
            <a:r>
              <a:rPr lang="en-US">
                <a:solidFill>
                  <a:srgbClr val="E00000"/>
                </a:solidFill>
                <a:latin typeface="Symbol" pitchFamily="18" charset="2"/>
              </a:rPr>
              <a:t>d</a:t>
            </a:r>
            <a:r>
              <a:rPr lang="en-US">
                <a:solidFill>
                  <a:srgbClr val="E00000"/>
                </a:solidFill>
              </a:rPr>
              <a:t>u</a:t>
            </a:r>
          </a:p>
        </p:txBody>
      </p:sp>
      <p:sp>
        <p:nvSpPr>
          <p:cNvPr id="25605" name="Text Box 8"/>
          <p:cNvSpPr txBox="1">
            <a:spLocks noChangeArrowheads="1"/>
          </p:cNvSpPr>
          <p:nvPr/>
        </p:nvSpPr>
        <p:spPr bwMode="auto">
          <a:xfrm>
            <a:off x="5534025" y="4837113"/>
            <a:ext cx="1662113" cy="954087"/>
          </a:xfrm>
          <a:prstGeom prst="rect">
            <a:avLst/>
          </a:prstGeom>
          <a:noFill/>
          <a:ln w="9525">
            <a:solidFill>
              <a:schemeClr val="tx1"/>
            </a:solidFill>
            <a:miter lim="800000"/>
            <a:headEnd/>
            <a:tailEnd/>
          </a:ln>
        </p:spPr>
        <p:txBody>
          <a:bodyPr wrap="none">
            <a:spAutoFit/>
          </a:bodyPr>
          <a:lstStyle/>
          <a:p>
            <a:pPr algn="ctr"/>
            <a:r>
              <a:rPr lang="en-US" sz="3200"/>
              <a:t>F</a:t>
            </a:r>
            <a:r>
              <a:rPr lang="en-US" sz="3200" baseline="-25000"/>
              <a:t>1</a:t>
            </a:r>
            <a:r>
              <a:rPr lang="en-US" sz="3200" baseline="30000"/>
              <a:t>u</a:t>
            </a:r>
            <a:r>
              <a:rPr lang="en-US" sz="3200"/>
              <a:t>(t)</a:t>
            </a:r>
          </a:p>
          <a:p>
            <a:pPr algn="ctr"/>
            <a:r>
              <a:rPr lang="en-US"/>
              <a:t>F</a:t>
            </a:r>
            <a:r>
              <a:rPr lang="en-US" baseline="-25000"/>
              <a:t>2</a:t>
            </a:r>
            <a:r>
              <a:rPr lang="en-US" baseline="30000"/>
              <a:t>u</a:t>
            </a:r>
            <a:r>
              <a:rPr lang="en-US"/>
              <a:t>,G</a:t>
            </a:r>
            <a:r>
              <a:rPr lang="en-US" baseline="-25000"/>
              <a:t>A</a:t>
            </a:r>
            <a:r>
              <a:rPr lang="en-US" baseline="30000"/>
              <a:t>u</a:t>
            </a:r>
            <a:r>
              <a:rPr lang="en-US"/>
              <a:t>,G</a:t>
            </a:r>
            <a:r>
              <a:rPr lang="en-US" baseline="-25000"/>
              <a:t>P</a:t>
            </a:r>
            <a:r>
              <a:rPr lang="en-US" baseline="30000"/>
              <a:t>u</a:t>
            </a:r>
          </a:p>
        </p:txBody>
      </p:sp>
      <p:sp>
        <p:nvSpPr>
          <p:cNvPr id="25606" name="Text Box 12"/>
          <p:cNvSpPr txBox="1">
            <a:spLocks noChangeArrowheads="1"/>
          </p:cNvSpPr>
          <p:nvPr/>
        </p:nvSpPr>
        <p:spPr bwMode="auto">
          <a:xfrm>
            <a:off x="1689100" y="4846638"/>
            <a:ext cx="1058863" cy="954087"/>
          </a:xfrm>
          <a:prstGeom prst="rect">
            <a:avLst/>
          </a:prstGeom>
          <a:noFill/>
          <a:ln w="9525">
            <a:solidFill>
              <a:schemeClr val="tx1"/>
            </a:solidFill>
            <a:miter lim="800000"/>
            <a:headEnd/>
            <a:tailEnd/>
          </a:ln>
        </p:spPr>
        <p:txBody>
          <a:bodyPr wrap="none">
            <a:spAutoFit/>
          </a:bodyPr>
          <a:lstStyle/>
          <a:p>
            <a:pPr algn="ctr"/>
            <a:r>
              <a:rPr lang="en-US" sz="3200" dirty="0">
                <a:solidFill>
                  <a:schemeClr val="accent2"/>
                </a:solidFill>
              </a:rPr>
              <a:t>f</a:t>
            </a:r>
            <a:r>
              <a:rPr lang="en-US" sz="3200" baseline="-25000" dirty="0">
                <a:solidFill>
                  <a:schemeClr val="accent2"/>
                </a:solidFill>
              </a:rPr>
              <a:t>1</a:t>
            </a:r>
            <a:r>
              <a:rPr lang="en-US" sz="3200" dirty="0">
                <a:solidFill>
                  <a:schemeClr val="accent2"/>
                </a:solidFill>
              </a:rPr>
              <a:t>(x)</a:t>
            </a:r>
          </a:p>
          <a:p>
            <a:pPr algn="ctr"/>
            <a:r>
              <a:rPr lang="en-US" dirty="0">
                <a:solidFill>
                  <a:srgbClr val="009900"/>
                </a:solidFill>
              </a:rPr>
              <a:t>g</a:t>
            </a:r>
            <a:r>
              <a:rPr lang="en-US" baseline="-25000" dirty="0">
                <a:solidFill>
                  <a:srgbClr val="009900"/>
                </a:solidFill>
              </a:rPr>
              <a:t>1</a:t>
            </a:r>
            <a:r>
              <a:rPr lang="en-US" dirty="0"/>
              <a:t>, </a:t>
            </a:r>
            <a:r>
              <a:rPr lang="en-US" dirty="0">
                <a:solidFill>
                  <a:srgbClr val="E00000"/>
                </a:solidFill>
              </a:rPr>
              <a:t>h</a:t>
            </a:r>
            <a:r>
              <a:rPr lang="en-US" baseline="-25000" dirty="0">
                <a:solidFill>
                  <a:srgbClr val="E00000"/>
                </a:solidFill>
              </a:rPr>
              <a:t>1</a:t>
            </a:r>
          </a:p>
        </p:txBody>
      </p:sp>
      <p:sp>
        <p:nvSpPr>
          <p:cNvPr id="30757" name="Text Box 18"/>
          <p:cNvSpPr txBox="1">
            <a:spLocks noChangeArrowheads="1"/>
          </p:cNvSpPr>
          <p:nvPr/>
        </p:nvSpPr>
        <p:spPr bwMode="auto">
          <a:xfrm>
            <a:off x="2743200" y="5883275"/>
            <a:ext cx="2241550" cy="369888"/>
          </a:xfrm>
          <a:prstGeom prst="rect">
            <a:avLst/>
          </a:prstGeom>
          <a:noFill/>
          <a:ln w="9525">
            <a:noFill/>
            <a:miter lim="800000"/>
            <a:headEnd/>
            <a:tailEnd/>
          </a:ln>
        </p:spPr>
        <p:txBody>
          <a:bodyPr>
            <a:spAutoFit/>
          </a:bodyPr>
          <a:lstStyle/>
          <a:p>
            <a:pPr algn="ctr">
              <a:defRPr/>
            </a:pPr>
            <a:r>
              <a:rPr lang="en-US" sz="1800" dirty="0">
                <a:latin typeface="+mn-lt"/>
                <a:cs typeface="Arial" pitchFamily="34" charset="0"/>
              </a:rPr>
              <a:t>Parton Distributions</a:t>
            </a:r>
          </a:p>
        </p:txBody>
      </p:sp>
      <p:sp>
        <p:nvSpPr>
          <p:cNvPr id="30758" name="Text Box 19"/>
          <p:cNvSpPr txBox="1">
            <a:spLocks noChangeArrowheads="1"/>
          </p:cNvSpPr>
          <p:nvPr/>
        </p:nvSpPr>
        <p:spPr bwMode="auto">
          <a:xfrm>
            <a:off x="5181600" y="5883275"/>
            <a:ext cx="2225675" cy="369888"/>
          </a:xfrm>
          <a:prstGeom prst="rect">
            <a:avLst/>
          </a:prstGeom>
          <a:noFill/>
          <a:ln w="9525">
            <a:noFill/>
            <a:miter lim="800000"/>
            <a:headEnd/>
            <a:tailEnd/>
          </a:ln>
        </p:spPr>
        <p:txBody>
          <a:bodyPr>
            <a:spAutoFit/>
          </a:bodyPr>
          <a:lstStyle/>
          <a:p>
            <a:pPr algn="ctr">
              <a:defRPr/>
            </a:pPr>
            <a:r>
              <a:rPr lang="en-US" sz="1800" dirty="0">
                <a:latin typeface="+mn-lt"/>
                <a:cs typeface="Arial" pitchFamily="34" charset="0"/>
              </a:rPr>
              <a:t>Form Factors</a:t>
            </a:r>
          </a:p>
        </p:txBody>
      </p:sp>
      <p:sp>
        <p:nvSpPr>
          <p:cNvPr id="30759" name="Line 34"/>
          <p:cNvSpPr>
            <a:spLocks noChangeShapeType="1"/>
          </p:cNvSpPr>
          <p:nvPr/>
        </p:nvSpPr>
        <p:spPr bwMode="auto">
          <a:xfrm>
            <a:off x="2209800" y="3962400"/>
            <a:ext cx="0" cy="838200"/>
          </a:xfrm>
          <a:prstGeom prst="line">
            <a:avLst/>
          </a:prstGeom>
          <a:noFill/>
          <a:ln w="76200">
            <a:solidFill>
              <a:schemeClr val="tx1"/>
            </a:solidFill>
            <a:round/>
            <a:headEnd/>
            <a:tailEnd type="triangle" w="med" len="med"/>
          </a:ln>
        </p:spPr>
        <p:txBody>
          <a:bodyPr/>
          <a:lstStyle/>
          <a:p>
            <a:endParaRPr lang="en-US"/>
          </a:p>
        </p:txBody>
      </p:sp>
      <p:sp>
        <p:nvSpPr>
          <p:cNvPr id="25610" name="Line 35"/>
          <p:cNvSpPr>
            <a:spLocks noChangeShapeType="1"/>
          </p:cNvSpPr>
          <p:nvPr/>
        </p:nvSpPr>
        <p:spPr bwMode="auto">
          <a:xfrm>
            <a:off x="2743200" y="5334000"/>
            <a:ext cx="533400" cy="0"/>
          </a:xfrm>
          <a:prstGeom prst="line">
            <a:avLst/>
          </a:prstGeom>
          <a:noFill/>
          <a:ln w="76200">
            <a:solidFill>
              <a:schemeClr val="tx1"/>
            </a:solidFill>
            <a:round/>
            <a:headEnd/>
            <a:tailEnd type="triangle" w="med" len="med"/>
          </a:ln>
        </p:spPr>
        <p:txBody>
          <a:bodyPr/>
          <a:lstStyle/>
          <a:p>
            <a:endParaRPr lang="en-US"/>
          </a:p>
        </p:txBody>
      </p:sp>
      <p:sp>
        <p:nvSpPr>
          <p:cNvPr id="30761" name="Text Box 36"/>
          <p:cNvSpPr txBox="1">
            <a:spLocks noChangeArrowheads="1"/>
          </p:cNvSpPr>
          <p:nvPr/>
        </p:nvSpPr>
        <p:spPr bwMode="auto">
          <a:xfrm rot="5400000">
            <a:off x="2119312" y="4100513"/>
            <a:ext cx="790575" cy="457200"/>
          </a:xfrm>
          <a:prstGeom prst="rect">
            <a:avLst/>
          </a:prstGeom>
          <a:noFill/>
          <a:ln w="9525">
            <a:noFill/>
            <a:miter lim="800000"/>
            <a:headEnd/>
            <a:tailEnd/>
          </a:ln>
        </p:spPr>
        <p:txBody>
          <a:bodyPr wrap="none">
            <a:spAutoFit/>
          </a:bodyPr>
          <a:lstStyle/>
          <a:p>
            <a:r>
              <a:rPr lang="en-US"/>
              <a:t>d</a:t>
            </a:r>
            <a:r>
              <a:rPr lang="en-US" baseline="30000"/>
              <a:t>2</a:t>
            </a:r>
            <a:r>
              <a:rPr lang="en-US"/>
              <a:t>k</a:t>
            </a:r>
            <a:r>
              <a:rPr lang="en-US" baseline="-25000"/>
              <a:t>T</a:t>
            </a:r>
          </a:p>
        </p:txBody>
      </p:sp>
      <p:sp>
        <p:nvSpPr>
          <p:cNvPr id="25612" name="Line 38"/>
          <p:cNvSpPr>
            <a:spLocks noChangeShapeType="1"/>
          </p:cNvSpPr>
          <p:nvPr/>
        </p:nvSpPr>
        <p:spPr bwMode="auto">
          <a:xfrm>
            <a:off x="6400800" y="3810000"/>
            <a:ext cx="0" cy="990600"/>
          </a:xfrm>
          <a:prstGeom prst="line">
            <a:avLst/>
          </a:prstGeom>
          <a:noFill/>
          <a:ln w="76200">
            <a:solidFill>
              <a:schemeClr val="tx1"/>
            </a:solidFill>
            <a:round/>
            <a:headEnd/>
            <a:tailEnd type="triangle" w="med" len="med"/>
          </a:ln>
        </p:spPr>
        <p:txBody>
          <a:bodyPr/>
          <a:lstStyle/>
          <a:p>
            <a:endParaRPr lang="en-US"/>
          </a:p>
        </p:txBody>
      </p:sp>
      <p:sp>
        <p:nvSpPr>
          <p:cNvPr id="25613" name="Text Box 39"/>
          <p:cNvSpPr txBox="1">
            <a:spLocks noChangeArrowheads="1"/>
          </p:cNvSpPr>
          <p:nvPr/>
        </p:nvSpPr>
        <p:spPr bwMode="auto">
          <a:xfrm rot="5400000">
            <a:off x="6357937" y="4008438"/>
            <a:ext cx="542925" cy="457200"/>
          </a:xfrm>
          <a:prstGeom prst="rect">
            <a:avLst/>
          </a:prstGeom>
          <a:noFill/>
          <a:ln w="9525">
            <a:noFill/>
            <a:miter lim="800000"/>
            <a:headEnd/>
            <a:tailEnd/>
          </a:ln>
        </p:spPr>
        <p:txBody>
          <a:bodyPr wrap="none">
            <a:spAutoFit/>
          </a:bodyPr>
          <a:lstStyle/>
          <a:p>
            <a:r>
              <a:rPr lang="en-US"/>
              <a:t>dx</a:t>
            </a:r>
          </a:p>
        </p:txBody>
      </p:sp>
      <p:sp>
        <p:nvSpPr>
          <p:cNvPr id="25614" name="Line 40"/>
          <p:cNvSpPr>
            <a:spLocks noChangeShapeType="1"/>
          </p:cNvSpPr>
          <p:nvPr/>
        </p:nvSpPr>
        <p:spPr bwMode="auto">
          <a:xfrm flipH="1">
            <a:off x="2743200" y="3810000"/>
            <a:ext cx="2895600" cy="914400"/>
          </a:xfrm>
          <a:prstGeom prst="line">
            <a:avLst/>
          </a:prstGeom>
          <a:noFill/>
          <a:ln w="38100">
            <a:solidFill>
              <a:schemeClr val="tx1"/>
            </a:solidFill>
            <a:round/>
            <a:headEnd/>
            <a:tailEnd type="triangle" w="med" len="med"/>
          </a:ln>
        </p:spPr>
        <p:txBody>
          <a:bodyPr/>
          <a:lstStyle/>
          <a:p>
            <a:endParaRPr lang="en-US"/>
          </a:p>
        </p:txBody>
      </p:sp>
      <p:sp>
        <p:nvSpPr>
          <p:cNvPr id="25615" name="Text Box 41"/>
          <p:cNvSpPr txBox="1">
            <a:spLocks noChangeArrowheads="1"/>
          </p:cNvSpPr>
          <p:nvPr/>
        </p:nvSpPr>
        <p:spPr bwMode="auto">
          <a:xfrm rot="-1080000">
            <a:off x="4094163" y="4038600"/>
            <a:ext cx="1697037" cy="457200"/>
          </a:xfrm>
          <a:prstGeom prst="rect">
            <a:avLst/>
          </a:prstGeom>
          <a:noFill/>
          <a:ln w="9525">
            <a:noFill/>
            <a:miter lim="800000"/>
            <a:headEnd/>
            <a:tailEnd/>
          </a:ln>
        </p:spPr>
        <p:txBody>
          <a:bodyPr wrap="none">
            <a:spAutoFit/>
          </a:bodyPr>
          <a:lstStyle/>
          <a:p>
            <a:r>
              <a:rPr lang="en-US">
                <a:latin typeface="Symbol" pitchFamily="18" charset="2"/>
              </a:rPr>
              <a:t>x</a:t>
            </a:r>
            <a:r>
              <a:rPr lang="en-US"/>
              <a:t> = 0, t = 0</a:t>
            </a:r>
          </a:p>
        </p:txBody>
      </p:sp>
      <p:sp>
        <p:nvSpPr>
          <p:cNvPr id="30724" name="Text Box 4"/>
          <p:cNvSpPr txBox="1">
            <a:spLocks noChangeArrowheads="1"/>
          </p:cNvSpPr>
          <p:nvPr/>
        </p:nvSpPr>
        <p:spPr bwMode="auto">
          <a:xfrm>
            <a:off x="3563938" y="100013"/>
            <a:ext cx="1811337" cy="584200"/>
          </a:xfrm>
          <a:prstGeom prst="rect">
            <a:avLst/>
          </a:prstGeom>
          <a:noFill/>
          <a:ln w="9525">
            <a:noFill/>
            <a:miter lim="800000"/>
            <a:headEnd/>
            <a:tailEnd/>
          </a:ln>
        </p:spPr>
        <p:txBody>
          <a:bodyPr wrap="none">
            <a:spAutoFit/>
          </a:bodyPr>
          <a:lstStyle/>
          <a:p>
            <a:pPr>
              <a:defRPr/>
            </a:pPr>
            <a:r>
              <a:rPr lang="en-US" sz="3200" dirty="0">
                <a:latin typeface="+mn-lt"/>
                <a:cs typeface="Arial" pitchFamily="34" charset="0"/>
              </a:rPr>
              <a:t>W</a:t>
            </a:r>
            <a:r>
              <a:rPr lang="en-US" sz="3200" baseline="30000" dirty="0">
                <a:latin typeface="+mn-lt"/>
                <a:cs typeface="Arial" pitchFamily="34" charset="0"/>
              </a:rPr>
              <a:t>u</a:t>
            </a:r>
            <a:r>
              <a:rPr lang="en-US" sz="3200" dirty="0">
                <a:latin typeface="+mn-lt"/>
                <a:cs typeface="Arial" pitchFamily="34" charset="0"/>
              </a:rPr>
              <a:t>(</a:t>
            </a:r>
            <a:r>
              <a:rPr lang="en-US" sz="3200" dirty="0" err="1">
                <a:latin typeface="+mn-lt"/>
                <a:cs typeface="Arial" pitchFamily="34" charset="0"/>
              </a:rPr>
              <a:t>x,</a:t>
            </a:r>
            <a:r>
              <a:rPr lang="en-US" sz="3200" b="1" dirty="0" err="1">
                <a:latin typeface="+mn-lt"/>
                <a:cs typeface="Arial" pitchFamily="34" charset="0"/>
              </a:rPr>
              <a:t>k</a:t>
            </a:r>
            <a:r>
              <a:rPr lang="en-US" sz="3200" dirty="0" err="1">
                <a:latin typeface="+mn-lt"/>
                <a:cs typeface="Arial" pitchFamily="34" charset="0"/>
              </a:rPr>
              <a:t>,</a:t>
            </a:r>
            <a:r>
              <a:rPr lang="en-US" sz="3200" b="1" dirty="0" err="1">
                <a:latin typeface="+mn-lt"/>
                <a:cs typeface="Arial" pitchFamily="34" charset="0"/>
              </a:rPr>
              <a:t>r</a:t>
            </a:r>
            <a:r>
              <a:rPr lang="en-US" sz="3200" dirty="0">
                <a:latin typeface="+mn-lt"/>
                <a:cs typeface="Arial" pitchFamily="34" charset="0"/>
              </a:rPr>
              <a:t>)</a:t>
            </a:r>
          </a:p>
        </p:txBody>
      </p:sp>
      <p:grpSp>
        <p:nvGrpSpPr>
          <p:cNvPr id="2" name="Group 51"/>
          <p:cNvGrpSpPr>
            <a:grpSpLocks/>
          </p:cNvGrpSpPr>
          <p:nvPr/>
        </p:nvGrpSpPr>
        <p:grpSpPr bwMode="auto">
          <a:xfrm>
            <a:off x="4724400" y="884238"/>
            <a:ext cx="4227513" cy="2860675"/>
            <a:chOff x="2976" y="557"/>
            <a:chExt cx="2663" cy="1802"/>
          </a:xfrm>
        </p:grpSpPr>
        <p:grpSp>
          <p:nvGrpSpPr>
            <p:cNvPr id="3" name="Group 17"/>
            <p:cNvGrpSpPr>
              <a:grpSpLocks/>
            </p:cNvGrpSpPr>
            <p:nvPr/>
          </p:nvGrpSpPr>
          <p:grpSpPr bwMode="auto">
            <a:xfrm>
              <a:off x="3216" y="1680"/>
              <a:ext cx="1438" cy="679"/>
              <a:chOff x="3353" y="1312"/>
              <a:chExt cx="1438" cy="679"/>
            </a:xfrm>
          </p:grpSpPr>
          <p:sp>
            <p:nvSpPr>
              <p:cNvPr id="25655" name="Text Box 6"/>
              <p:cNvSpPr txBox="1">
                <a:spLocks noChangeArrowheads="1"/>
              </p:cNvSpPr>
              <p:nvPr/>
            </p:nvSpPr>
            <p:spPr bwMode="auto">
              <a:xfrm>
                <a:off x="3353" y="1312"/>
                <a:ext cx="1438" cy="679"/>
              </a:xfrm>
              <a:prstGeom prst="rect">
                <a:avLst/>
              </a:prstGeom>
              <a:solidFill>
                <a:srgbClr val="F2F296"/>
              </a:solidFill>
              <a:ln w="9525">
                <a:noFill/>
                <a:miter lim="800000"/>
                <a:headEnd/>
                <a:tailEnd/>
              </a:ln>
            </p:spPr>
            <p:txBody>
              <a:bodyPr wrap="none">
                <a:spAutoFit/>
              </a:bodyPr>
              <a:lstStyle/>
              <a:p>
                <a:pPr algn="ctr"/>
                <a:r>
                  <a:rPr lang="en-US" sz="3200"/>
                  <a:t>GPD</a:t>
                </a:r>
                <a:r>
                  <a:rPr lang="en-US" sz="3200" baseline="30000"/>
                  <a:t>u</a:t>
                </a:r>
                <a:r>
                  <a:rPr lang="en-US" sz="3200"/>
                  <a:t>(x,</a:t>
                </a:r>
                <a:r>
                  <a:rPr lang="en-US" sz="3200">
                    <a:latin typeface="Symbol" pitchFamily="18" charset="2"/>
                  </a:rPr>
                  <a:t>x</a:t>
                </a:r>
                <a:r>
                  <a:rPr lang="en-US" sz="3200"/>
                  <a:t>,t)</a:t>
                </a:r>
              </a:p>
              <a:p>
                <a:pPr algn="ctr"/>
                <a:r>
                  <a:rPr lang="en-US" sz="3200"/>
                  <a:t> </a:t>
                </a:r>
                <a:r>
                  <a:rPr lang="en-US">
                    <a:solidFill>
                      <a:schemeClr val="accent2"/>
                    </a:solidFill>
                  </a:rPr>
                  <a:t>H</a:t>
                </a:r>
                <a:r>
                  <a:rPr lang="en-US" baseline="30000">
                    <a:solidFill>
                      <a:schemeClr val="accent2"/>
                    </a:solidFill>
                  </a:rPr>
                  <a:t>u</a:t>
                </a:r>
                <a:r>
                  <a:rPr lang="en-US"/>
                  <a:t>, </a:t>
                </a:r>
                <a:r>
                  <a:rPr lang="en-US">
                    <a:solidFill>
                      <a:schemeClr val="accent2"/>
                    </a:solidFill>
                  </a:rPr>
                  <a:t>E</a:t>
                </a:r>
                <a:r>
                  <a:rPr lang="en-US" baseline="30000">
                    <a:solidFill>
                      <a:schemeClr val="accent2"/>
                    </a:solidFill>
                  </a:rPr>
                  <a:t>u</a:t>
                </a:r>
                <a:r>
                  <a:rPr lang="en-US"/>
                  <a:t>, </a:t>
                </a:r>
                <a:r>
                  <a:rPr lang="en-US">
                    <a:solidFill>
                      <a:srgbClr val="009900"/>
                    </a:solidFill>
                  </a:rPr>
                  <a:t>H</a:t>
                </a:r>
                <a:r>
                  <a:rPr lang="en-US" baseline="30000">
                    <a:solidFill>
                      <a:srgbClr val="009900"/>
                    </a:solidFill>
                  </a:rPr>
                  <a:t>u</a:t>
                </a:r>
                <a:r>
                  <a:rPr lang="en-US"/>
                  <a:t>, </a:t>
                </a:r>
                <a:r>
                  <a:rPr lang="en-US">
                    <a:solidFill>
                      <a:srgbClr val="009900"/>
                    </a:solidFill>
                  </a:rPr>
                  <a:t>E</a:t>
                </a:r>
                <a:r>
                  <a:rPr lang="en-US" baseline="30000">
                    <a:solidFill>
                      <a:srgbClr val="009900"/>
                    </a:solidFill>
                  </a:rPr>
                  <a:t>u</a:t>
                </a:r>
                <a:r>
                  <a:rPr lang="en-US">
                    <a:solidFill>
                      <a:srgbClr val="009900"/>
                    </a:solidFill>
                  </a:rPr>
                  <a:t> </a:t>
                </a:r>
                <a:endParaRPr lang="en-US" baseline="30000">
                  <a:solidFill>
                    <a:srgbClr val="009900"/>
                  </a:solidFill>
                </a:endParaRPr>
              </a:p>
            </p:txBody>
          </p:sp>
          <p:sp>
            <p:nvSpPr>
              <p:cNvPr id="25656" name="Text Box 10"/>
              <p:cNvSpPr txBox="1">
                <a:spLocks noChangeArrowheads="1"/>
              </p:cNvSpPr>
              <p:nvPr/>
            </p:nvSpPr>
            <p:spPr bwMode="auto">
              <a:xfrm>
                <a:off x="4322" y="1600"/>
                <a:ext cx="231" cy="288"/>
              </a:xfrm>
              <a:prstGeom prst="rect">
                <a:avLst/>
              </a:prstGeom>
              <a:noFill/>
              <a:ln w="9525">
                <a:noFill/>
                <a:miter lim="800000"/>
                <a:headEnd/>
                <a:tailEnd/>
              </a:ln>
            </p:spPr>
            <p:txBody>
              <a:bodyPr wrap="none">
                <a:spAutoFit/>
              </a:bodyPr>
              <a:lstStyle/>
              <a:p>
                <a:r>
                  <a:rPr lang="en-US" dirty="0">
                    <a:solidFill>
                      <a:srgbClr val="009900"/>
                    </a:solidFill>
                  </a:rPr>
                  <a:t>~</a:t>
                </a:r>
              </a:p>
            </p:txBody>
          </p:sp>
          <p:sp>
            <p:nvSpPr>
              <p:cNvPr id="25657" name="Text Box 15"/>
              <p:cNvSpPr txBox="1">
                <a:spLocks noChangeArrowheads="1"/>
              </p:cNvSpPr>
              <p:nvPr/>
            </p:nvSpPr>
            <p:spPr bwMode="auto">
              <a:xfrm>
                <a:off x="4080" y="1600"/>
                <a:ext cx="231" cy="288"/>
              </a:xfrm>
              <a:prstGeom prst="rect">
                <a:avLst/>
              </a:prstGeom>
              <a:noFill/>
              <a:ln w="9525">
                <a:noFill/>
                <a:miter lim="800000"/>
                <a:headEnd/>
                <a:tailEnd/>
              </a:ln>
            </p:spPr>
            <p:txBody>
              <a:bodyPr wrap="none">
                <a:spAutoFit/>
              </a:bodyPr>
              <a:lstStyle/>
              <a:p>
                <a:r>
                  <a:rPr lang="en-US" dirty="0">
                    <a:solidFill>
                      <a:srgbClr val="009900"/>
                    </a:solidFill>
                  </a:rPr>
                  <a:t>~</a:t>
                </a:r>
              </a:p>
            </p:txBody>
          </p:sp>
        </p:grpSp>
        <p:grpSp>
          <p:nvGrpSpPr>
            <p:cNvPr id="4" name="Group 29"/>
            <p:cNvGrpSpPr>
              <a:grpSpLocks/>
            </p:cNvGrpSpPr>
            <p:nvPr/>
          </p:nvGrpSpPr>
          <p:grpSpPr bwMode="auto">
            <a:xfrm>
              <a:off x="4320" y="557"/>
              <a:ext cx="1319" cy="883"/>
              <a:chOff x="4320" y="557"/>
              <a:chExt cx="1319" cy="883"/>
            </a:xfrm>
          </p:grpSpPr>
          <p:pic>
            <p:nvPicPr>
              <p:cNvPr id="25650" name="Picture 14" descr="handbag"/>
              <p:cNvPicPr>
                <a:picLocks noChangeAspect="1" noChangeArrowheads="1"/>
              </p:cNvPicPr>
              <p:nvPr/>
            </p:nvPicPr>
            <p:blipFill>
              <a:blip r:embed="rId2" cstate="print"/>
              <a:srcRect r="14558"/>
              <a:stretch>
                <a:fillRect/>
              </a:stretch>
            </p:blipFill>
            <p:spPr bwMode="auto">
              <a:xfrm>
                <a:off x="4320" y="557"/>
                <a:ext cx="1148" cy="883"/>
              </a:xfrm>
              <a:prstGeom prst="rect">
                <a:avLst/>
              </a:prstGeom>
              <a:noFill/>
              <a:ln w="9525">
                <a:noFill/>
                <a:miter lim="800000"/>
                <a:headEnd/>
                <a:tailEnd/>
              </a:ln>
            </p:spPr>
          </p:pic>
          <p:sp>
            <p:nvSpPr>
              <p:cNvPr id="25651" name="Text Box 21"/>
              <p:cNvSpPr txBox="1">
                <a:spLocks noChangeArrowheads="1"/>
              </p:cNvSpPr>
              <p:nvPr/>
            </p:nvSpPr>
            <p:spPr bwMode="auto">
              <a:xfrm>
                <a:off x="4320" y="960"/>
                <a:ext cx="184" cy="212"/>
              </a:xfrm>
              <a:prstGeom prst="rect">
                <a:avLst/>
              </a:prstGeom>
              <a:noFill/>
              <a:ln w="9525">
                <a:noFill/>
                <a:miter lim="800000"/>
                <a:headEnd/>
                <a:tailEnd/>
              </a:ln>
            </p:spPr>
            <p:txBody>
              <a:bodyPr wrap="none">
                <a:spAutoFit/>
              </a:bodyPr>
              <a:lstStyle/>
              <a:p>
                <a:r>
                  <a:rPr lang="en-US" sz="1600"/>
                  <a:t>p</a:t>
                </a:r>
              </a:p>
            </p:txBody>
          </p:sp>
          <p:sp>
            <p:nvSpPr>
              <p:cNvPr id="25652" name="Text Box 22"/>
              <p:cNvSpPr txBox="1">
                <a:spLocks noChangeArrowheads="1"/>
              </p:cNvSpPr>
              <p:nvPr/>
            </p:nvSpPr>
            <p:spPr bwMode="auto">
              <a:xfrm>
                <a:off x="5424" y="652"/>
                <a:ext cx="215" cy="212"/>
              </a:xfrm>
              <a:prstGeom prst="rect">
                <a:avLst/>
              </a:prstGeom>
              <a:noFill/>
              <a:ln w="9525">
                <a:noFill/>
                <a:miter lim="800000"/>
                <a:headEnd/>
                <a:tailEnd/>
              </a:ln>
            </p:spPr>
            <p:txBody>
              <a:bodyPr wrap="none">
                <a:spAutoFit/>
              </a:bodyPr>
              <a:lstStyle/>
              <a:p>
                <a:r>
                  <a:rPr lang="en-US" sz="1600"/>
                  <a:t>m</a:t>
                </a:r>
              </a:p>
            </p:txBody>
          </p:sp>
          <p:sp>
            <p:nvSpPr>
              <p:cNvPr id="25653" name="Text Box 25"/>
              <p:cNvSpPr txBox="1">
                <a:spLocks noChangeArrowheads="1"/>
              </p:cNvSpPr>
              <p:nvPr/>
            </p:nvSpPr>
            <p:spPr bwMode="auto">
              <a:xfrm>
                <a:off x="5424" y="1084"/>
                <a:ext cx="197" cy="212"/>
              </a:xfrm>
              <a:prstGeom prst="rect">
                <a:avLst/>
              </a:prstGeom>
              <a:noFill/>
              <a:ln w="9525">
                <a:noFill/>
                <a:miter lim="800000"/>
                <a:headEnd/>
                <a:tailEnd/>
              </a:ln>
            </p:spPr>
            <p:txBody>
              <a:bodyPr wrap="none">
                <a:spAutoFit/>
              </a:bodyPr>
              <a:lstStyle/>
              <a:p>
                <a:r>
                  <a:rPr lang="en-US" sz="1600"/>
                  <a:t>B</a:t>
                </a:r>
              </a:p>
            </p:txBody>
          </p:sp>
          <p:sp>
            <p:nvSpPr>
              <p:cNvPr id="25654" name="Text Box 27"/>
              <p:cNvSpPr txBox="1">
                <a:spLocks noChangeArrowheads="1"/>
              </p:cNvSpPr>
              <p:nvPr/>
            </p:nvSpPr>
            <p:spPr bwMode="auto">
              <a:xfrm>
                <a:off x="4726" y="1084"/>
                <a:ext cx="362" cy="212"/>
              </a:xfrm>
              <a:prstGeom prst="rect">
                <a:avLst/>
              </a:prstGeom>
              <a:noFill/>
              <a:ln w="9525">
                <a:noFill/>
                <a:miter lim="800000"/>
                <a:headEnd/>
                <a:tailEnd/>
              </a:ln>
            </p:spPr>
            <p:txBody>
              <a:bodyPr wrap="none">
                <a:spAutoFit/>
              </a:bodyPr>
              <a:lstStyle/>
              <a:p>
                <a:r>
                  <a:rPr lang="en-US" sz="1600"/>
                  <a:t>GPD</a:t>
                </a:r>
              </a:p>
            </p:txBody>
          </p:sp>
        </p:grpSp>
        <p:sp>
          <p:nvSpPr>
            <p:cNvPr id="25648" name="Line 31"/>
            <p:cNvSpPr>
              <a:spLocks noChangeShapeType="1"/>
            </p:cNvSpPr>
            <p:nvPr/>
          </p:nvSpPr>
          <p:spPr bwMode="auto">
            <a:xfrm>
              <a:off x="2976" y="576"/>
              <a:ext cx="624" cy="960"/>
            </a:xfrm>
            <a:prstGeom prst="line">
              <a:avLst/>
            </a:prstGeom>
            <a:noFill/>
            <a:ln w="76200">
              <a:solidFill>
                <a:schemeClr val="tx1"/>
              </a:solidFill>
              <a:round/>
              <a:headEnd/>
              <a:tailEnd type="triangle" w="med" len="med"/>
            </a:ln>
          </p:spPr>
          <p:txBody>
            <a:bodyPr/>
            <a:lstStyle/>
            <a:p>
              <a:endParaRPr lang="en-US"/>
            </a:p>
          </p:txBody>
        </p:sp>
        <p:sp>
          <p:nvSpPr>
            <p:cNvPr id="25649" name="Text Box 33"/>
            <p:cNvSpPr txBox="1">
              <a:spLocks noChangeArrowheads="1"/>
            </p:cNvSpPr>
            <p:nvPr/>
          </p:nvSpPr>
          <p:spPr bwMode="auto">
            <a:xfrm rot="3300000">
              <a:off x="3207" y="825"/>
              <a:ext cx="498" cy="288"/>
            </a:xfrm>
            <a:prstGeom prst="rect">
              <a:avLst/>
            </a:prstGeom>
            <a:noFill/>
            <a:ln w="9525">
              <a:noFill/>
              <a:miter lim="800000"/>
              <a:headEnd/>
              <a:tailEnd/>
            </a:ln>
          </p:spPr>
          <p:txBody>
            <a:bodyPr wrap="none">
              <a:spAutoFit/>
            </a:bodyPr>
            <a:lstStyle/>
            <a:p>
              <a:r>
                <a:rPr lang="en-US"/>
                <a:t>d</a:t>
              </a:r>
              <a:r>
                <a:rPr lang="en-US" baseline="30000"/>
                <a:t>2</a:t>
              </a:r>
              <a:r>
                <a:rPr lang="en-US"/>
                <a:t>k</a:t>
              </a:r>
              <a:r>
                <a:rPr lang="en-US" baseline="-25000"/>
                <a:t>T</a:t>
              </a:r>
            </a:p>
          </p:txBody>
        </p:sp>
      </p:grpSp>
      <p:sp>
        <p:nvSpPr>
          <p:cNvPr id="129066" name="Text Box 42"/>
          <p:cNvSpPr txBox="1">
            <a:spLocks noChangeArrowheads="1"/>
          </p:cNvSpPr>
          <p:nvPr/>
        </p:nvSpPr>
        <p:spPr bwMode="auto">
          <a:xfrm>
            <a:off x="0" y="2601913"/>
            <a:ext cx="1539875" cy="1322387"/>
          </a:xfrm>
          <a:prstGeom prst="rect">
            <a:avLst/>
          </a:prstGeom>
          <a:solidFill>
            <a:schemeClr val="accent3"/>
          </a:solidFill>
          <a:ln w="9525">
            <a:noFill/>
            <a:miter lim="800000"/>
            <a:headEnd/>
            <a:tailEnd/>
          </a:ln>
        </p:spPr>
        <p:txBody>
          <a:bodyPr>
            <a:spAutoFit/>
          </a:bodyPr>
          <a:lstStyle/>
          <a:p>
            <a:pPr algn="ctr">
              <a:defRPr/>
            </a:pPr>
            <a:r>
              <a:rPr lang="en-US" sz="2000" b="1" dirty="0">
                <a:solidFill>
                  <a:srgbClr val="CC0066"/>
                </a:solidFill>
                <a:latin typeface="+mn-lt"/>
                <a:cs typeface="Arial" pitchFamily="34" charset="0"/>
              </a:rPr>
              <a:t>Link to Orbital Momentum</a:t>
            </a:r>
          </a:p>
          <a:p>
            <a:pPr algn="ctr">
              <a:defRPr/>
            </a:pPr>
            <a:endParaRPr lang="en-US" sz="2000" b="1" dirty="0">
              <a:solidFill>
                <a:srgbClr val="CC0066"/>
              </a:solidFill>
              <a:latin typeface="+mn-lt"/>
              <a:cs typeface="Arial" pitchFamily="34" charset="0"/>
            </a:endParaRPr>
          </a:p>
        </p:txBody>
      </p:sp>
      <p:sp>
        <p:nvSpPr>
          <p:cNvPr id="129073" name="Text Box 49"/>
          <p:cNvSpPr txBox="1">
            <a:spLocks noChangeArrowheads="1"/>
          </p:cNvSpPr>
          <p:nvPr/>
        </p:nvSpPr>
        <p:spPr bwMode="auto">
          <a:xfrm>
            <a:off x="0" y="-11113"/>
            <a:ext cx="3429000" cy="831851"/>
          </a:xfrm>
          <a:prstGeom prst="rect">
            <a:avLst/>
          </a:prstGeom>
          <a:noFill/>
          <a:ln w="9525">
            <a:noFill/>
            <a:miter lim="800000"/>
            <a:headEnd/>
            <a:tailEnd/>
          </a:ln>
        </p:spPr>
        <p:txBody>
          <a:bodyPr>
            <a:spAutoFit/>
          </a:bodyPr>
          <a:lstStyle/>
          <a:p>
            <a:pPr algn="ctr">
              <a:defRPr/>
            </a:pPr>
            <a:r>
              <a:rPr lang="en-US" sz="2400" b="1" dirty="0">
                <a:solidFill>
                  <a:srgbClr val="FF0000"/>
                </a:solidFill>
                <a:latin typeface="+mn-lt"/>
                <a:cs typeface="Arial" pitchFamily="34" charset="0"/>
              </a:rPr>
              <a:t>Towards a “3D” spin-flavor landscape</a:t>
            </a:r>
          </a:p>
        </p:txBody>
      </p:sp>
      <p:sp>
        <p:nvSpPr>
          <p:cNvPr id="129087" name="Text Box 63"/>
          <p:cNvSpPr txBox="1">
            <a:spLocks noChangeArrowheads="1"/>
          </p:cNvSpPr>
          <p:nvPr/>
        </p:nvSpPr>
        <p:spPr bwMode="auto">
          <a:xfrm>
            <a:off x="233363" y="3805238"/>
            <a:ext cx="1366837" cy="922337"/>
          </a:xfrm>
          <a:prstGeom prst="rect">
            <a:avLst/>
          </a:prstGeom>
          <a:noFill/>
          <a:ln w="9525">
            <a:noFill/>
            <a:miter lim="800000"/>
            <a:headEnd/>
            <a:tailEnd/>
          </a:ln>
        </p:spPr>
        <p:txBody>
          <a:bodyPr wrap="square">
            <a:spAutoFit/>
          </a:bodyPr>
          <a:lstStyle/>
          <a:p>
            <a:pPr>
              <a:defRPr/>
            </a:pPr>
            <a:r>
              <a:rPr lang="en-US" sz="1800" b="1" dirty="0">
                <a:solidFill>
                  <a:srgbClr val="EC0000"/>
                </a:solidFill>
                <a:latin typeface="+mn-lt"/>
                <a:cs typeface="Arial" pitchFamily="34" charset="0"/>
              </a:rPr>
              <a:t>Want P</a:t>
            </a:r>
            <a:r>
              <a:rPr lang="en-US" sz="1800" b="1" baseline="-25000" dirty="0">
                <a:solidFill>
                  <a:srgbClr val="EC0000"/>
                </a:solidFill>
                <a:latin typeface="+mn-lt"/>
                <a:cs typeface="Arial" pitchFamily="34" charset="0"/>
              </a:rPr>
              <a:t>T</a:t>
            </a:r>
            <a:r>
              <a:rPr lang="en-US" sz="1800" b="1" dirty="0">
                <a:solidFill>
                  <a:srgbClr val="EC0000"/>
                </a:solidFill>
                <a:latin typeface="+mn-lt"/>
                <a:cs typeface="Arial" pitchFamily="34" charset="0"/>
              </a:rPr>
              <a:t> &gt; </a:t>
            </a:r>
            <a:r>
              <a:rPr lang="en-US" sz="1800" b="1" dirty="0">
                <a:solidFill>
                  <a:srgbClr val="EC0000"/>
                </a:solidFill>
                <a:latin typeface="Symbol" pitchFamily="18" charset="2"/>
                <a:cs typeface="Arial" pitchFamily="34" charset="0"/>
              </a:rPr>
              <a:t>L</a:t>
            </a:r>
            <a:r>
              <a:rPr lang="en-US" sz="1800" b="1" dirty="0">
                <a:solidFill>
                  <a:srgbClr val="EC0000"/>
                </a:solidFill>
                <a:latin typeface="+mn-lt"/>
                <a:cs typeface="Arial" pitchFamily="34" charset="0"/>
              </a:rPr>
              <a:t> but not too large!</a:t>
            </a:r>
          </a:p>
        </p:txBody>
      </p:sp>
      <p:sp>
        <p:nvSpPr>
          <p:cNvPr id="129088" name="Text Box 64"/>
          <p:cNvSpPr txBox="1">
            <a:spLocks noChangeArrowheads="1"/>
          </p:cNvSpPr>
          <p:nvPr/>
        </p:nvSpPr>
        <p:spPr bwMode="auto">
          <a:xfrm>
            <a:off x="7391400" y="2689225"/>
            <a:ext cx="1539875" cy="1006475"/>
          </a:xfrm>
          <a:prstGeom prst="rect">
            <a:avLst/>
          </a:prstGeom>
          <a:solidFill>
            <a:schemeClr val="accent3"/>
          </a:solidFill>
          <a:ln w="9525">
            <a:noFill/>
            <a:miter lim="800000"/>
            <a:headEnd/>
            <a:tailEnd/>
          </a:ln>
        </p:spPr>
        <p:txBody>
          <a:bodyPr>
            <a:spAutoFit/>
          </a:bodyPr>
          <a:lstStyle/>
          <a:p>
            <a:pPr algn="ctr">
              <a:defRPr/>
            </a:pPr>
            <a:r>
              <a:rPr lang="en-US" sz="2000" b="1" dirty="0">
                <a:solidFill>
                  <a:srgbClr val="CC0066"/>
                </a:solidFill>
                <a:latin typeface="+mn-lt"/>
                <a:cs typeface="Arial" pitchFamily="34" charset="0"/>
              </a:rPr>
              <a:t>Link to Orbital Momentum</a:t>
            </a:r>
          </a:p>
        </p:txBody>
      </p:sp>
      <p:grpSp>
        <p:nvGrpSpPr>
          <p:cNvPr id="5" name="Group 80"/>
          <p:cNvGrpSpPr>
            <a:grpSpLocks/>
          </p:cNvGrpSpPr>
          <p:nvPr/>
        </p:nvGrpSpPr>
        <p:grpSpPr bwMode="auto">
          <a:xfrm>
            <a:off x="457200" y="914400"/>
            <a:ext cx="3886200" cy="2878138"/>
            <a:chOff x="288" y="576"/>
            <a:chExt cx="2448" cy="1813"/>
          </a:xfrm>
        </p:grpSpPr>
        <p:grpSp>
          <p:nvGrpSpPr>
            <p:cNvPr id="6" name="Group 28"/>
            <p:cNvGrpSpPr>
              <a:grpSpLocks/>
            </p:cNvGrpSpPr>
            <p:nvPr/>
          </p:nvGrpSpPr>
          <p:grpSpPr bwMode="auto">
            <a:xfrm>
              <a:off x="288" y="620"/>
              <a:ext cx="1655" cy="696"/>
              <a:chOff x="288" y="620"/>
              <a:chExt cx="1655" cy="696"/>
            </a:xfrm>
          </p:grpSpPr>
          <p:pic>
            <p:nvPicPr>
              <p:cNvPr id="25641" name="Picture 13" descr="sidisblob"/>
              <p:cNvPicPr>
                <a:picLocks noChangeAspect="1" noChangeArrowheads="1"/>
              </p:cNvPicPr>
              <p:nvPr/>
            </p:nvPicPr>
            <p:blipFill>
              <a:blip r:embed="rId3" cstate="print"/>
              <a:srcRect/>
              <a:stretch>
                <a:fillRect/>
              </a:stretch>
            </p:blipFill>
            <p:spPr bwMode="auto">
              <a:xfrm>
                <a:off x="288" y="620"/>
                <a:ext cx="1584" cy="676"/>
              </a:xfrm>
              <a:prstGeom prst="rect">
                <a:avLst/>
              </a:prstGeom>
              <a:noFill/>
              <a:ln w="9525">
                <a:noFill/>
                <a:miter lim="800000"/>
                <a:headEnd/>
                <a:tailEnd/>
              </a:ln>
            </p:spPr>
          </p:pic>
          <p:sp>
            <p:nvSpPr>
              <p:cNvPr id="25642" name="Text Box 20"/>
              <p:cNvSpPr txBox="1">
                <a:spLocks noChangeArrowheads="1"/>
              </p:cNvSpPr>
              <p:nvPr/>
            </p:nvSpPr>
            <p:spPr bwMode="auto">
              <a:xfrm>
                <a:off x="344" y="960"/>
                <a:ext cx="184" cy="212"/>
              </a:xfrm>
              <a:prstGeom prst="rect">
                <a:avLst/>
              </a:prstGeom>
              <a:noFill/>
              <a:ln w="9525">
                <a:noFill/>
                <a:miter lim="800000"/>
                <a:headEnd/>
                <a:tailEnd/>
              </a:ln>
            </p:spPr>
            <p:txBody>
              <a:bodyPr wrap="none">
                <a:spAutoFit/>
              </a:bodyPr>
              <a:lstStyle/>
              <a:p>
                <a:r>
                  <a:rPr lang="en-US" sz="1600"/>
                  <a:t>p</a:t>
                </a:r>
              </a:p>
            </p:txBody>
          </p:sp>
          <p:sp>
            <p:nvSpPr>
              <p:cNvPr id="25643" name="Text Box 23"/>
              <p:cNvSpPr txBox="1">
                <a:spLocks noChangeArrowheads="1"/>
              </p:cNvSpPr>
              <p:nvPr/>
            </p:nvSpPr>
            <p:spPr bwMode="auto">
              <a:xfrm>
                <a:off x="1728" y="652"/>
                <a:ext cx="215" cy="366"/>
              </a:xfrm>
              <a:prstGeom prst="rect">
                <a:avLst/>
              </a:prstGeom>
              <a:solidFill>
                <a:schemeClr val="bg1"/>
              </a:solidFill>
              <a:ln w="9525">
                <a:noFill/>
                <a:miter lim="800000"/>
                <a:headEnd/>
                <a:tailEnd/>
              </a:ln>
            </p:spPr>
            <p:txBody>
              <a:bodyPr>
                <a:spAutoFit/>
              </a:bodyPr>
              <a:lstStyle/>
              <a:p>
                <a:r>
                  <a:rPr lang="en-US" sz="1600"/>
                  <a:t>m</a:t>
                </a:r>
              </a:p>
              <a:p>
                <a:endParaRPr lang="en-US" sz="1600"/>
              </a:p>
            </p:txBody>
          </p:sp>
          <p:sp>
            <p:nvSpPr>
              <p:cNvPr id="25644" name="Text Box 24"/>
              <p:cNvSpPr txBox="1">
                <a:spLocks noChangeArrowheads="1"/>
              </p:cNvSpPr>
              <p:nvPr/>
            </p:nvSpPr>
            <p:spPr bwMode="auto">
              <a:xfrm>
                <a:off x="1691" y="1008"/>
                <a:ext cx="229" cy="288"/>
              </a:xfrm>
              <a:prstGeom prst="rect">
                <a:avLst/>
              </a:prstGeom>
              <a:solidFill>
                <a:schemeClr val="bg1"/>
              </a:solidFill>
              <a:ln w="9525">
                <a:noFill/>
                <a:miter lim="800000"/>
                <a:headEnd/>
                <a:tailEnd/>
              </a:ln>
            </p:spPr>
            <p:txBody>
              <a:bodyPr wrap="none">
                <a:spAutoFit/>
              </a:bodyPr>
              <a:lstStyle/>
              <a:p>
                <a:r>
                  <a:rPr lang="en-US"/>
                  <a:t>x</a:t>
                </a:r>
              </a:p>
            </p:txBody>
          </p:sp>
          <p:sp>
            <p:nvSpPr>
              <p:cNvPr id="25645" name="Text Box 26"/>
              <p:cNvSpPr txBox="1">
                <a:spLocks noChangeArrowheads="1"/>
              </p:cNvSpPr>
              <p:nvPr/>
            </p:nvSpPr>
            <p:spPr bwMode="auto">
              <a:xfrm>
                <a:off x="744" y="1104"/>
                <a:ext cx="408" cy="212"/>
              </a:xfrm>
              <a:prstGeom prst="rect">
                <a:avLst/>
              </a:prstGeom>
              <a:noFill/>
              <a:ln w="9525">
                <a:noFill/>
                <a:miter lim="800000"/>
                <a:headEnd/>
                <a:tailEnd/>
              </a:ln>
            </p:spPr>
            <p:txBody>
              <a:bodyPr wrap="none">
                <a:spAutoFit/>
              </a:bodyPr>
              <a:lstStyle/>
              <a:p>
                <a:r>
                  <a:rPr lang="en-US" sz="1600"/>
                  <a:t>TMD</a:t>
                </a:r>
              </a:p>
            </p:txBody>
          </p:sp>
        </p:grpSp>
        <p:sp>
          <p:nvSpPr>
            <p:cNvPr id="25625" name="Line 30"/>
            <p:cNvSpPr>
              <a:spLocks noChangeShapeType="1"/>
            </p:cNvSpPr>
            <p:nvPr/>
          </p:nvSpPr>
          <p:spPr bwMode="auto">
            <a:xfrm flipH="1">
              <a:off x="2064" y="576"/>
              <a:ext cx="672" cy="960"/>
            </a:xfrm>
            <a:prstGeom prst="line">
              <a:avLst/>
            </a:prstGeom>
            <a:noFill/>
            <a:ln w="76200">
              <a:solidFill>
                <a:schemeClr val="tx1"/>
              </a:solidFill>
              <a:round/>
              <a:headEnd/>
              <a:tailEnd type="triangle" w="med" len="med"/>
            </a:ln>
          </p:spPr>
          <p:txBody>
            <a:bodyPr/>
            <a:lstStyle/>
            <a:p>
              <a:endParaRPr lang="en-US"/>
            </a:p>
          </p:txBody>
        </p:sp>
        <p:sp>
          <p:nvSpPr>
            <p:cNvPr id="25626" name="Text Box 32"/>
            <p:cNvSpPr txBox="1">
              <a:spLocks noChangeArrowheads="1"/>
            </p:cNvSpPr>
            <p:nvPr/>
          </p:nvSpPr>
          <p:spPr bwMode="auto">
            <a:xfrm rot="-3300000">
              <a:off x="2104" y="824"/>
              <a:ext cx="399" cy="288"/>
            </a:xfrm>
            <a:prstGeom prst="rect">
              <a:avLst/>
            </a:prstGeom>
            <a:noFill/>
            <a:ln w="9525">
              <a:noFill/>
              <a:miter lim="800000"/>
              <a:headEnd/>
              <a:tailEnd/>
            </a:ln>
          </p:spPr>
          <p:txBody>
            <a:bodyPr wrap="none">
              <a:spAutoFit/>
            </a:bodyPr>
            <a:lstStyle/>
            <a:p>
              <a:r>
                <a:rPr lang="en-US"/>
                <a:t>d</a:t>
              </a:r>
              <a:r>
                <a:rPr lang="en-US" baseline="30000"/>
                <a:t>3</a:t>
              </a:r>
              <a:r>
                <a:rPr lang="en-US"/>
                <a:t>r</a:t>
              </a:r>
            </a:p>
          </p:txBody>
        </p:sp>
        <p:grpSp>
          <p:nvGrpSpPr>
            <p:cNvPr id="7" name="Group 66"/>
            <p:cNvGrpSpPr>
              <a:grpSpLocks/>
            </p:cNvGrpSpPr>
            <p:nvPr/>
          </p:nvGrpSpPr>
          <p:grpSpPr bwMode="auto">
            <a:xfrm>
              <a:off x="1056" y="1536"/>
              <a:ext cx="1467" cy="853"/>
              <a:chOff x="1056" y="1546"/>
              <a:chExt cx="1467" cy="853"/>
            </a:xfrm>
          </p:grpSpPr>
          <p:sp>
            <p:nvSpPr>
              <p:cNvPr id="25628" name="Text Box 67"/>
              <p:cNvSpPr txBox="1">
                <a:spLocks noChangeArrowheads="1"/>
              </p:cNvSpPr>
              <p:nvPr/>
            </p:nvSpPr>
            <p:spPr bwMode="auto">
              <a:xfrm>
                <a:off x="1056" y="1546"/>
                <a:ext cx="1467" cy="853"/>
              </a:xfrm>
              <a:prstGeom prst="rect">
                <a:avLst/>
              </a:prstGeom>
              <a:solidFill>
                <a:srgbClr val="E5C7E3"/>
              </a:solidFill>
              <a:ln w="9525">
                <a:noFill/>
                <a:miter lim="800000"/>
                <a:headEnd/>
                <a:tailEnd/>
              </a:ln>
            </p:spPr>
            <p:txBody>
              <a:bodyPr wrap="none">
                <a:spAutoFit/>
              </a:bodyPr>
              <a:lstStyle/>
              <a:p>
                <a:pPr algn="ctr"/>
                <a:r>
                  <a:rPr lang="en-US" sz="3200" dirty="0" err="1"/>
                  <a:t>TMD</a:t>
                </a:r>
                <a:r>
                  <a:rPr lang="en-US" sz="3200" baseline="30000" dirty="0" err="1"/>
                  <a:t>u</a:t>
                </a:r>
                <a:r>
                  <a:rPr lang="en-US" sz="3200" dirty="0"/>
                  <a:t>(</a:t>
                </a:r>
                <a:r>
                  <a:rPr lang="en-US" sz="3200" dirty="0" err="1"/>
                  <a:t>x,k</a:t>
                </a:r>
                <a:r>
                  <a:rPr lang="en-US" sz="3200" baseline="-25000" dirty="0" err="1"/>
                  <a:t>T</a:t>
                </a:r>
                <a:r>
                  <a:rPr lang="en-US" sz="3200" dirty="0"/>
                  <a:t>)</a:t>
                </a:r>
              </a:p>
              <a:p>
                <a:pPr algn="ctr"/>
                <a:r>
                  <a:rPr lang="en-US" sz="3200" dirty="0"/>
                  <a:t> </a:t>
                </a:r>
                <a:r>
                  <a:rPr lang="en-US" dirty="0">
                    <a:solidFill>
                      <a:schemeClr val="accent2"/>
                    </a:solidFill>
                  </a:rPr>
                  <a:t>f</a:t>
                </a:r>
                <a:r>
                  <a:rPr lang="en-US" baseline="-25000" dirty="0">
                    <a:solidFill>
                      <a:schemeClr val="accent2"/>
                    </a:solidFill>
                  </a:rPr>
                  <a:t>1</a:t>
                </a:r>
                <a:r>
                  <a:rPr lang="en-US" dirty="0"/>
                  <a:t>,</a:t>
                </a:r>
                <a:r>
                  <a:rPr lang="en-US" dirty="0">
                    <a:solidFill>
                      <a:srgbClr val="009900"/>
                    </a:solidFill>
                  </a:rPr>
                  <a:t>g</a:t>
                </a:r>
                <a:r>
                  <a:rPr lang="en-US" baseline="-25000" dirty="0">
                    <a:solidFill>
                      <a:srgbClr val="009900"/>
                    </a:solidFill>
                  </a:rPr>
                  <a:t>1</a:t>
                </a:r>
                <a:r>
                  <a:rPr lang="en-US" dirty="0"/>
                  <a:t>,</a:t>
                </a:r>
                <a:r>
                  <a:rPr lang="en-US" dirty="0">
                    <a:solidFill>
                      <a:schemeClr val="accent2"/>
                    </a:solidFill>
                  </a:rPr>
                  <a:t>f</a:t>
                </a:r>
                <a:r>
                  <a:rPr lang="en-US" baseline="-25000" dirty="0">
                    <a:solidFill>
                      <a:schemeClr val="accent2"/>
                    </a:solidFill>
                  </a:rPr>
                  <a:t>1T</a:t>
                </a:r>
                <a:r>
                  <a:rPr lang="en-US" dirty="0"/>
                  <a:t> ,</a:t>
                </a:r>
                <a:r>
                  <a:rPr lang="en-US" dirty="0">
                    <a:solidFill>
                      <a:srgbClr val="009900"/>
                    </a:solidFill>
                  </a:rPr>
                  <a:t>g</a:t>
                </a:r>
                <a:r>
                  <a:rPr lang="en-US" baseline="-25000" dirty="0">
                    <a:solidFill>
                      <a:srgbClr val="009900"/>
                    </a:solidFill>
                  </a:rPr>
                  <a:t>1T</a:t>
                </a:r>
              </a:p>
              <a:p>
                <a:pPr algn="ctr"/>
                <a:r>
                  <a:rPr lang="en-US" dirty="0">
                    <a:solidFill>
                      <a:srgbClr val="E00000"/>
                    </a:solidFill>
                  </a:rPr>
                  <a:t>h</a:t>
                </a:r>
                <a:r>
                  <a:rPr lang="en-US" baseline="-25000" dirty="0">
                    <a:solidFill>
                      <a:srgbClr val="E00000"/>
                    </a:solidFill>
                  </a:rPr>
                  <a:t>1</a:t>
                </a:r>
                <a:r>
                  <a:rPr lang="en-US" dirty="0">
                    <a:solidFill>
                      <a:srgbClr val="E00000"/>
                    </a:solidFill>
                  </a:rPr>
                  <a:t>, h</a:t>
                </a:r>
                <a:r>
                  <a:rPr lang="en-US" baseline="-25000" dirty="0">
                    <a:solidFill>
                      <a:srgbClr val="E00000"/>
                    </a:solidFill>
                  </a:rPr>
                  <a:t>1T</a:t>
                </a:r>
                <a:r>
                  <a:rPr lang="en-US" dirty="0">
                    <a:solidFill>
                      <a:srgbClr val="E00000"/>
                    </a:solidFill>
                  </a:rPr>
                  <a:t> </a:t>
                </a:r>
                <a:r>
                  <a:rPr lang="en-US" dirty="0" smtClean="0">
                    <a:solidFill>
                      <a:srgbClr val="E00000"/>
                    </a:solidFill>
                  </a:rPr>
                  <a:t>, h</a:t>
                </a:r>
                <a:r>
                  <a:rPr lang="en-US" baseline="-25000" dirty="0" smtClean="0">
                    <a:solidFill>
                      <a:srgbClr val="E00000"/>
                    </a:solidFill>
                  </a:rPr>
                  <a:t>1L </a:t>
                </a:r>
                <a:r>
                  <a:rPr lang="en-US" dirty="0" smtClean="0">
                    <a:solidFill>
                      <a:srgbClr val="E00000"/>
                    </a:solidFill>
                  </a:rPr>
                  <a:t>, h</a:t>
                </a:r>
                <a:r>
                  <a:rPr lang="en-US" baseline="-25000" dirty="0" smtClean="0">
                    <a:solidFill>
                      <a:srgbClr val="E00000"/>
                    </a:solidFill>
                  </a:rPr>
                  <a:t>1</a:t>
                </a:r>
                <a:r>
                  <a:rPr lang="en-US" dirty="0" smtClean="0"/>
                  <a:t> </a:t>
                </a:r>
                <a:endParaRPr lang="en-US" dirty="0"/>
              </a:p>
            </p:txBody>
          </p:sp>
          <p:grpSp>
            <p:nvGrpSpPr>
              <p:cNvPr id="8" name="Group 68"/>
              <p:cNvGrpSpPr>
                <a:grpSpLocks/>
              </p:cNvGrpSpPr>
              <p:nvPr/>
            </p:nvGrpSpPr>
            <p:grpSpPr bwMode="auto">
              <a:xfrm>
                <a:off x="1680" y="2170"/>
                <a:ext cx="96" cy="96"/>
                <a:chOff x="1728" y="3034"/>
                <a:chExt cx="96" cy="96"/>
              </a:xfrm>
            </p:grpSpPr>
            <p:sp>
              <p:nvSpPr>
                <p:cNvPr id="25639" name="Line 69"/>
                <p:cNvSpPr>
                  <a:spLocks noChangeShapeType="1"/>
                </p:cNvSpPr>
                <p:nvPr/>
              </p:nvSpPr>
              <p:spPr bwMode="auto">
                <a:xfrm>
                  <a:off x="1776" y="3034"/>
                  <a:ext cx="0" cy="96"/>
                </a:xfrm>
                <a:prstGeom prst="line">
                  <a:avLst/>
                </a:prstGeom>
                <a:noFill/>
                <a:ln w="9525">
                  <a:solidFill>
                    <a:srgbClr val="EC0000"/>
                  </a:solidFill>
                  <a:round/>
                  <a:headEnd/>
                  <a:tailEnd/>
                </a:ln>
              </p:spPr>
              <p:txBody>
                <a:bodyPr/>
                <a:lstStyle/>
                <a:p>
                  <a:endParaRPr lang="en-US"/>
                </a:p>
              </p:txBody>
            </p:sp>
            <p:sp>
              <p:nvSpPr>
                <p:cNvPr id="25640" name="Line 70"/>
                <p:cNvSpPr>
                  <a:spLocks noChangeShapeType="1"/>
                </p:cNvSpPr>
                <p:nvPr/>
              </p:nvSpPr>
              <p:spPr bwMode="auto">
                <a:xfrm flipH="1">
                  <a:off x="1728" y="3130"/>
                  <a:ext cx="96" cy="0"/>
                </a:xfrm>
                <a:prstGeom prst="line">
                  <a:avLst/>
                </a:prstGeom>
                <a:noFill/>
                <a:ln w="9525">
                  <a:solidFill>
                    <a:srgbClr val="EC0000"/>
                  </a:solidFill>
                  <a:round/>
                  <a:headEnd/>
                  <a:tailEnd/>
                </a:ln>
              </p:spPr>
              <p:txBody>
                <a:bodyPr/>
                <a:lstStyle/>
                <a:p>
                  <a:endParaRPr lang="en-US"/>
                </a:p>
              </p:txBody>
            </p:sp>
          </p:grpSp>
          <p:grpSp>
            <p:nvGrpSpPr>
              <p:cNvPr id="9" name="Group 71"/>
              <p:cNvGrpSpPr>
                <a:grpSpLocks/>
              </p:cNvGrpSpPr>
              <p:nvPr/>
            </p:nvGrpSpPr>
            <p:grpSpPr bwMode="auto">
              <a:xfrm>
                <a:off x="2208" y="2170"/>
                <a:ext cx="96" cy="96"/>
                <a:chOff x="1632" y="3034"/>
                <a:chExt cx="96" cy="96"/>
              </a:xfrm>
            </p:grpSpPr>
            <p:sp>
              <p:nvSpPr>
                <p:cNvPr id="25637" name="Line 72"/>
                <p:cNvSpPr>
                  <a:spLocks noChangeShapeType="1"/>
                </p:cNvSpPr>
                <p:nvPr/>
              </p:nvSpPr>
              <p:spPr bwMode="auto">
                <a:xfrm>
                  <a:off x="1680" y="3034"/>
                  <a:ext cx="0" cy="96"/>
                </a:xfrm>
                <a:prstGeom prst="line">
                  <a:avLst/>
                </a:prstGeom>
                <a:noFill/>
                <a:ln w="9525">
                  <a:solidFill>
                    <a:srgbClr val="EC0000"/>
                  </a:solidFill>
                  <a:round/>
                  <a:headEnd/>
                  <a:tailEnd/>
                </a:ln>
              </p:spPr>
              <p:txBody>
                <a:bodyPr/>
                <a:lstStyle/>
                <a:p>
                  <a:endParaRPr lang="en-US"/>
                </a:p>
              </p:txBody>
            </p:sp>
            <p:sp>
              <p:nvSpPr>
                <p:cNvPr id="25638" name="Line 73"/>
                <p:cNvSpPr>
                  <a:spLocks noChangeShapeType="1"/>
                </p:cNvSpPr>
                <p:nvPr/>
              </p:nvSpPr>
              <p:spPr bwMode="auto">
                <a:xfrm flipH="1">
                  <a:off x="1632" y="3130"/>
                  <a:ext cx="96" cy="0"/>
                </a:xfrm>
                <a:prstGeom prst="line">
                  <a:avLst/>
                </a:prstGeom>
                <a:noFill/>
                <a:ln w="9525">
                  <a:solidFill>
                    <a:srgbClr val="EC0000"/>
                  </a:solidFill>
                  <a:round/>
                  <a:headEnd/>
                  <a:tailEnd/>
                </a:ln>
              </p:spPr>
              <p:txBody>
                <a:bodyPr/>
                <a:lstStyle/>
                <a:p>
                  <a:endParaRPr lang="en-US"/>
                </a:p>
              </p:txBody>
            </p:sp>
          </p:grpSp>
          <p:grpSp>
            <p:nvGrpSpPr>
              <p:cNvPr id="10" name="Group 74"/>
              <p:cNvGrpSpPr>
                <a:grpSpLocks/>
              </p:cNvGrpSpPr>
              <p:nvPr/>
            </p:nvGrpSpPr>
            <p:grpSpPr bwMode="auto">
              <a:xfrm>
                <a:off x="1920" y="1930"/>
                <a:ext cx="96" cy="96"/>
                <a:chOff x="1680" y="3034"/>
                <a:chExt cx="96" cy="96"/>
              </a:xfrm>
            </p:grpSpPr>
            <p:sp>
              <p:nvSpPr>
                <p:cNvPr id="25635" name="Line 75"/>
                <p:cNvSpPr>
                  <a:spLocks noChangeShapeType="1"/>
                </p:cNvSpPr>
                <p:nvPr/>
              </p:nvSpPr>
              <p:spPr bwMode="auto">
                <a:xfrm>
                  <a:off x="1728" y="3034"/>
                  <a:ext cx="0" cy="96"/>
                </a:xfrm>
                <a:prstGeom prst="line">
                  <a:avLst/>
                </a:prstGeom>
                <a:noFill/>
                <a:ln w="9525">
                  <a:solidFill>
                    <a:schemeClr val="accent2"/>
                  </a:solidFill>
                  <a:round/>
                  <a:headEnd/>
                  <a:tailEnd/>
                </a:ln>
              </p:spPr>
              <p:txBody>
                <a:bodyPr/>
                <a:lstStyle/>
                <a:p>
                  <a:endParaRPr lang="en-US"/>
                </a:p>
              </p:txBody>
            </p:sp>
            <p:sp>
              <p:nvSpPr>
                <p:cNvPr id="25636" name="Line 76"/>
                <p:cNvSpPr>
                  <a:spLocks noChangeShapeType="1"/>
                </p:cNvSpPr>
                <p:nvPr/>
              </p:nvSpPr>
              <p:spPr bwMode="auto">
                <a:xfrm flipH="1">
                  <a:off x="1680" y="3130"/>
                  <a:ext cx="96" cy="0"/>
                </a:xfrm>
                <a:prstGeom prst="line">
                  <a:avLst/>
                </a:prstGeom>
                <a:noFill/>
                <a:ln w="9525">
                  <a:solidFill>
                    <a:schemeClr val="accent2"/>
                  </a:solidFill>
                  <a:round/>
                  <a:headEnd/>
                  <a:tailEnd/>
                </a:ln>
              </p:spPr>
              <p:txBody>
                <a:bodyPr/>
                <a:lstStyle/>
                <a:p>
                  <a:endParaRPr lang="en-US"/>
                </a:p>
              </p:txBody>
            </p:sp>
          </p:grpSp>
          <p:grpSp>
            <p:nvGrpSpPr>
              <p:cNvPr id="11" name="Group 77"/>
              <p:cNvGrpSpPr>
                <a:grpSpLocks/>
              </p:cNvGrpSpPr>
              <p:nvPr/>
            </p:nvGrpSpPr>
            <p:grpSpPr bwMode="auto">
              <a:xfrm>
                <a:off x="1968" y="2170"/>
                <a:ext cx="96" cy="96"/>
                <a:chOff x="1680" y="3034"/>
                <a:chExt cx="96" cy="96"/>
              </a:xfrm>
            </p:grpSpPr>
            <p:sp>
              <p:nvSpPr>
                <p:cNvPr id="25633" name="Line 78"/>
                <p:cNvSpPr>
                  <a:spLocks noChangeShapeType="1"/>
                </p:cNvSpPr>
                <p:nvPr/>
              </p:nvSpPr>
              <p:spPr bwMode="auto">
                <a:xfrm>
                  <a:off x="1728" y="3034"/>
                  <a:ext cx="0" cy="96"/>
                </a:xfrm>
                <a:prstGeom prst="line">
                  <a:avLst/>
                </a:prstGeom>
                <a:noFill/>
                <a:ln w="9525">
                  <a:solidFill>
                    <a:srgbClr val="EC0000"/>
                  </a:solidFill>
                  <a:round/>
                  <a:headEnd/>
                  <a:tailEnd/>
                </a:ln>
              </p:spPr>
              <p:txBody>
                <a:bodyPr/>
                <a:lstStyle/>
                <a:p>
                  <a:endParaRPr lang="en-US"/>
                </a:p>
              </p:txBody>
            </p:sp>
            <p:sp>
              <p:nvSpPr>
                <p:cNvPr id="25634" name="Line 79"/>
                <p:cNvSpPr>
                  <a:spLocks noChangeShapeType="1"/>
                </p:cNvSpPr>
                <p:nvPr/>
              </p:nvSpPr>
              <p:spPr bwMode="auto">
                <a:xfrm flipH="1">
                  <a:off x="1680" y="3130"/>
                  <a:ext cx="96" cy="0"/>
                </a:xfrm>
                <a:prstGeom prst="line">
                  <a:avLst/>
                </a:prstGeom>
                <a:noFill/>
                <a:ln w="9525">
                  <a:solidFill>
                    <a:srgbClr val="EC0000"/>
                  </a:solidFill>
                  <a:round/>
                  <a:headEnd/>
                  <a:tailEnd/>
                </a:ln>
              </p:spPr>
              <p:txBody>
                <a:bodyPr/>
                <a:lstStyle/>
                <a:p>
                  <a:endParaRPr lang="en-US"/>
                </a:p>
              </p:txBody>
            </p:sp>
          </p:grpSp>
        </p:grpSp>
      </p:grpSp>
      <p:sp>
        <p:nvSpPr>
          <p:cNvPr id="68" name="Text Box 49"/>
          <p:cNvSpPr txBox="1">
            <a:spLocks noChangeArrowheads="1"/>
          </p:cNvSpPr>
          <p:nvPr/>
        </p:nvSpPr>
        <p:spPr bwMode="auto">
          <a:xfrm>
            <a:off x="5924550" y="153988"/>
            <a:ext cx="2911475" cy="461962"/>
          </a:xfrm>
          <a:prstGeom prst="rect">
            <a:avLst/>
          </a:prstGeom>
          <a:noFill/>
          <a:ln w="9525">
            <a:noFill/>
            <a:miter lim="800000"/>
            <a:headEnd/>
            <a:tailEnd/>
          </a:ln>
        </p:spPr>
        <p:txBody>
          <a:bodyPr>
            <a:spAutoFit/>
          </a:bodyPr>
          <a:lstStyle/>
          <a:p>
            <a:pPr algn="ctr">
              <a:defRPr/>
            </a:pPr>
            <a:r>
              <a:rPr lang="en-US" sz="2400" dirty="0">
                <a:latin typeface="+mn-lt"/>
                <a:cs typeface="Arial" pitchFamily="34" charset="0"/>
              </a:rPr>
              <a:t>(Wigner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0759" grpId="0" animBg="1"/>
      <p:bldP spid="30761" grpId="0"/>
      <p:bldP spid="129066" grpId="0" animBg="1"/>
      <p:bldP spid="129087" grpId="0"/>
      <p:bldP spid="1290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7"/>
          <p:cNvSpPr txBox="1">
            <a:spLocks noChangeArrowheads="1"/>
          </p:cNvSpPr>
          <p:nvPr/>
        </p:nvSpPr>
        <p:spPr bwMode="auto">
          <a:xfrm>
            <a:off x="2085975" y="101600"/>
            <a:ext cx="5229225" cy="584200"/>
          </a:xfrm>
          <a:prstGeom prst="rect">
            <a:avLst/>
          </a:prstGeom>
          <a:noFill/>
          <a:ln w="9525">
            <a:noFill/>
            <a:miter lim="800000"/>
            <a:headEnd/>
            <a:tailEnd/>
          </a:ln>
        </p:spPr>
        <p:txBody>
          <a:bodyPr wrap="none">
            <a:spAutoFit/>
          </a:bodyPr>
          <a:lstStyle/>
          <a:p>
            <a:r>
              <a:rPr lang="en-US" sz="3200" b="1">
                <a:solidFill>
                  <a:srgbClr val="FF0000"/>
                </a:solidFill>
              </a:rPr>
              <a:t>What’s the use of GPDs?</a:t>
            </a:r>
          </a:p>
        </p:txBody>
      </p:sp>
      <p:sp>
        <p:nvSpPr>
          <p:cNvPr id="77827" name="TextBox 7"/>
          <p:cNvSpPr txBox="1">
            <a:spLocks noChangeArrowheads="1"/>
          </p:cNvSpPr>
          <p:nvPr/>
        </p:nvSpPr>
        <p:spPr bwMode="auto">
          <a:xfrm>
            <a:off x="566738" y="1671638"/>
            <a:ext cx="6519862" cy="461962"/>
          </a:xfrm>
          <a:prstGeom prst="rect">
            <a:avLst/>
          </a:prstGeom>
          <a:noFill/>
          <a:ln w="9525">
            <a:noFill/>
            <a:miter lim="800000"/>
            <a:headEnd/>
            <a:tailEnd/>
          </a:ln>
        </p:spPr>
        <p:txBody>
          <a:bodyPr>
            <a:spAutoFit/>
          </a:bodyPr>
          <a:lstStyle/>
          <a:p>
            <a:r>
              <a:rPr lang="en-US" sz="2400" b="1">
                <a:solidFill>
                  <a:srgbClr val="0000FF"/>
                </a:solidFill>
              </a:rPr>
              <a:t>2. Describe correlations of quarks/gluons</a:t>
            </a:r>
          </a:p>
        </p:txBody>
      </p:sp>
      <p:sp>
        <p:nvSpPr>
          <p:cNvPr id="77828" name="TextBox 7"/>
          <p:cNvSpPr txBox="1">
            <a:spLocks noChangeArrowheads="1"/>
          </p:cNvSpPr>
          <p:nvPr/>
        </p:nvSpPr>
        <p:spPr bwMode="auto">
          <a:xfrm>
            <a:off x="550863" y="5799138"/>
            <a:ext cx="7983537" cy="830262"/>
          </a:xfrm>
          <a:prstGeom prst="rect">
            <a:avLst/>
          </a:prstGeom>
          <a:noFill/>
          <a:ln w="9525">
            <a:noFill/>
            <a:miter lim="800000"/>
            <a:headEnd/>
            <a:tailEnd/>
          </a:ln>
        </p:spPr>
        <p:txBody>
          <a:bodyPr>
            <a:spAutoFit/>
          </a:bodyPr>
          <a:lstStyle/>
          <a:p>
            <a:r>
              <a:rPr lang="en-US" sz="2400" b="1">
                <a:solidFill>
                  <a:srgbClr val="FF0000"/>
                </a:solidFill>
              </a:rPr>
              <a:t>4. Allows access to quark angular momentum (in model-dependent way)</a:t>
            </a:r>
          </a:p>
        </p:txBody>
      </p:sp>
      <p:sp>
        <p:nvSpPr>
          <p:cNvPr id="77829" name="TextBox 7"/>
          <p:cNvSpPr txBox="1">
            <a:spLocks noChangeArrowheads="1"/>
          </p:cNvSpPr>
          <p:nvPr/>
        </p:nvSpPr>
        <p:spPr bwMode="auto">
          <a:xfrm>
            <a:off x="550863" y="674688"/>
            <a:ext cx="8212137" cy="831850"/>
          </a:xfrm>
          <a:prstGeom prst="rect">
            <a:avLst/>
          </a:prstGeom>
          <a:noFill/>
          <a:ln w="9525">
            <a:noFill/>
            <a:miter lim="800000"/>
            <a:headEnd/>
            <a:tailEnd/>
          </a:ln>
        </p:spPr>
        <p:txBody>
          <a:bodyPr>
            <a:spAutoFit/>
          </a:bodyPr>
          <a:lstStyle/>
          <a:p>
            <a:r>
              <a:rPr lang="en-US" sz="2400" b="1">
                <a:solidFill>
                  <a:srgbClr val="FF0000"/>
                </a:solidFill>
              </a:rPr>
              <a:t>1. Allows for a unified description of form factors and parton distributions</a:t>
            </a:r>
          </a:p>
        </p:txBody>
      </p:sp>
      <p:grpSp>
        <p:nvGrpSpPr>
          <p:cNvPr id="77830" name="Group 11"/>
          <p:cNvGrpSpPr>
            <a:grpSpLocks/>
          </p:cNvGrpSpPr>
          <p:nvPr/>
        </p:nvGrpSpPr>
        <p:grpSpPr bwMode="auto">
          <a:xfrm>
            <a:off x="533400" y="2743200"/>
            <a:ext cx="7924800" cy="3027363"/>
            <a:chOff x="914400" y="1960563"/>
            <a:chExt cx="7776546" cy="3590958"/>
          </a:xfrm>
        </p:grpSpPr>
        <p:pic>
          <p:nvPicPr>
            <p:cNvPr id="77833" name="Picture 59" descr="gpdwp"/>
            <p:cNvPicPr>
              <a:picLocks noChangeAspect="1" noChangeArrowheads="1"/>
            </p:cNvPicPr>
            <p:nvPr/>
          </p:nvPicPr>
          <p:blipFill>
            <a:blip r:embed="rId2" cstate="print"/>
            <a:srcRect/>
            <a:stretch>
              <a:fillRect/>
            </a:stretch>
          </p:blipFill>
          <p:spPr bwMode="auto">
            <a:xfrm>
              <a:off x="1066800" y="2151063"/>
              <a:ext cx="7175500" cy="2705100"/>
            </a:xfrm>
            <a:prstGeom prst="rect">
              <a:avLst/>
            </a:prstGeom>
            <a:noFill/>
            <a:ln w="9525">
              <a:noFill/>
              <a:miter lim="800000"/>
              <a:headEnd/>
              <a:tailEnd/>
            </a:ln>
          </p:spPr>
        </p:pic>
        <p:sp>
          <p:nvSpPr>
            <p:cNvPr id="77834" name="Text Box 60"/>
            <p:cNvSpPr txBox="1">
              <a:spLocks noChangeArrowheads="1"/>
            </p:cNvSpPr>
            <p:nvPr/>
          </p:nvSpPr>
          <p:spPr bwMode="auto">
            <a:xfrm>
              <a:off x="2041525" y="4921250"/>
              <a:ext cx="184150" cy="336550"/>
            </a:xfrm>
            <a:prstGeom prst="rect">
              <a:avLst/>
            </a:prstGeom>
            <a:noFill/>
            <a:ln w="9525">
              <a:noFill/>
              <a:miter lim="800000"/>
              <a:headEnd/>
              <a:tailEnd/>
            </a:ln>
          </p:spPr>
          <p:txBody>
            <a:bodyPr wrap="none">
              <a:spAutoFit/>
            </a:bodyPr>
            <a:lstStyle/>
            <a:p>
              <a:endParaRPr lang="en-US" sz="1600"/>
            </a:p>
          </p:txBody>
        </p:sp>
        <p:sp>
          <p:nvSpPr>
            <p:cNvPr id="77835" name="Text Box 61"/>
            <p:cNvSpPr txBox="1">
              <a:spLocks noChangeArrowheads="1"/>
            </p:cNvSpPr>
            <p:nvPr/>
          </p:nvSpPr>
          <p:spPr bwMode="auto">
            <a:xfrm>
              <a:off x="914400" y="5149850"/>
              <a:ext cx="7776546" cy="401671"/>
            </a:xfrm>
            <a:prstGeom prst="rect">
              <a:avLst/>
            </a:prstGeom>
            <a:noFill/>
            <a:ln w="9525">
              <a:noFill/>
              <a:miter lim="800000"/>
              <a:headEnd/>
              <a:tailEnd/>
            </a:ln>
          </p:spPr>
          <p:txBody>
            <a:bodyPr>
              <a:spAutoFit/>
            </a:bodyPr>
            <a:lstStyle/>
            <a:p>
              <a:r>
                <a:rPr lang="en-US" sz="1600">
                  <a:solidFill>
                    <a:schemeClr val="tx2"/>
                  </a:solidFill>
                  <a:sym typeface="Wingdings" pitchFamily="2" charset="2"/>
                </a:rPr>
                <a:t>gives transverse spatial distribution of quark (parton) with momentum fraction x</a:t>
              </a:r>
              <a:endParaRPr lang="en-US" sz="1600">
                <a:solidFill>
                  <a:schemeClr val="tx2"/>
                </a:solidFill>
              </a:endParaRPr>
            </a:p>
          </p:txBody>
        </p:sp>
        <p:sp>
          <p:nvSpPr>
            <p:cNvPr id="77836" name="Text Box 62"/>
            <p:cNvSpPr txBox="1">
              <a:spLocks noChangeArrowheads="1"/>
            </p:cNvSpPr>
            <p:nvPr/>
          </p:nvSpPr>
          <p:spPr bwMode="auto">
            <a:xfrm>
              <a:off x="914400" y="1960563"/>
              <a:ext cx="4071938" cy="336550"/>
            </a:xfrm>
            <a:prstGeom prst="rect">
              <a:avLst/>
            </a:prstGeom>
            <a:noFill/>
            <a:ln w="9525">
              <a:noFill/>
              <a:miter lim="800000"/>
              <a:headEnd/>
              <a:tailEnd/>
            </a:ln>
          </p:spPr>
          <p:txBody>
            <a:bodyPr wrap="none">
              <a:spAutoFit/>
            </a:bodyPr>
            <a:lstStyle/>
            <a:p>
              <a:r>
                <a:rPr lang="en-US" sz="1600"/>
                <a:t>Fourier transform in momentum transfer</a:t>
              </a:r>
            </a:p>
          </p:txBody>
        </p:sp>
        <p:sp>
          <p:nvSpPr>
            <p:cNvPr id="77837" name="TextBox 8"/>
            <p:cNvSpPr txBox="1">
              <a:spLocks noChangeArrowheads="1"/>
            </p:cNvSpPr>
            <p:nvPr/>
          </p:nvSpPr>
          <p:spPr bwMode="auto">
            <a:xfrm>
              <a:off x="4634025" y="4766846"/>
              <a:ext cx="776175" cy="338554"/>
            </a:xfrm>
            <a:prstGeom prst="rect">
              <a:avLst/>
            </a:prstGeom>
            <a:noFill/>
            <a:ln w="9525">
              <a:noFill/>
              <a:miter lim="800000"/>
              <a:headEnd/>
              <a:tailEnd/>
            </a:ln>
          </p:spPr>
          <p:txBody>
            <a:bodyPr wrap="none">
              <a:spAutoFit/>
            </a:bodyPr>
            <a:lstStyle/>
            <a:p>
              <a:r>
                <a:rPr lang="en-US" sz="1600"/>
                <a:t>x &lt; 0.1</a:t>
              </a:r>
            </a:p>
          </p:txBody>
        </p:sp>
        <p:sp>
          <p:nvSpPr>
            <p:cNvPr id="77838" name="TextBox 9"/>
            <p:cNvSpPr txBox="1">
              <a:spLocks noChangeArrowheads="1"/>
            </p:cNvSpPr>
            <p:nvPr/>
          </p:nvSpPr>
          <p:spPr bwMode="auto">
            <a:xfrm>
              <a:off x="5777025" y="4766846"/>
              <a:ext cx="853119" cy="338554"/>
            </a:xfrm>
            <a:prstGeom prst="rect">
              <a:avLst/>
            </a:prstGeom>
            <a:noFill/>
            <a:ln w="9525">
              <a:noFill/>
              <a:miter lim="800000"/>
              <a:headEnd/>
              <a:tailEnd/>
            </a:ln>
          </p:spPr>
          <p:txBody>
            <a:bodyPr wrap="none">
              <a:spAutoFit/>
            </a:bodyPr>
            <a:lstStyle/>
            <a:p>
              <a:r>
                <a:rPr lang="en-US" sz="1600"/>
                <a:t>x ~ 0.3</a:t>
              </a:r>
            </a:p>
          </p:txBody>
        </p:sp>
        <p:sp>
          <p:nvSpPr>
            <p:cNvPr id="77839" name="TextBox 10"/>
            <p:cNvSpPr txBox="1">
              <a:spLocks noChangeArrowheads="1"/>
            </p:cNvSpPr>
            <p:nvPr/>
          </p:nvSpPr>
          <p:spPr bwMode="auto">
            <a:xfrm>
              <a:off x="6920025" y="4766846"/>
              <a:ext cx="853119" cy="338554"/>
            </a:xfrm>
            <a:prstGeom prst="rect">
              <a:avLst/>
            </a:prstGeom>
            <a:noFill/>
            <a:ln w="9525">
              <a:noFill/>
              <a:miter lim="800000"/>
              <a:headEnd/>
              <a:tailEnd/>
            </a:ln>
          </p:spPr>
          <p:txBody>
            <a:bodyPr wrap="none">
              <a:spAutoFit/>
            </a:bodyPr>
            <a:lstStyle/>
            <a:p>
              <a:r>
                <a:rPr lang="en-US" sz="1600"/>
                <a:t>x ~ 0.8</a:t>
              </a:r>
            </a:p>
          </p:txBody>
        </p:sp>
      </p:grpSp>
      <p:sp>
        <p:nvSpPr>
          <p:cNvPr id="77831" name="TextBox 7"/>
          <p:cNvSpPr txBox="1">
            <a:spLocks noChangeArrowheads="1"/>
          </p:cNvSpPr>
          <p:nvPr/>
        </p:nvSpPr>
        <p:spPr bwMode="auto">
          <a:xfrm>
            <a:off x="566738" y="2281238"/>
            <a:ext cx="5207000" cy="461962"/>
          </a:xfrm>
          <a:prstGeom prst="rect">
            <a:avLst/>
          </a:prstGeom>
          <a:noFill/>
          <a:ln w="9525">
            <a:noFill/>
            <a:miter lim="800000"/>
            <a:headEnd/>
            <a:tailEnd/>
          </a:ln>
        </p:spPr>
        <p:txBody>
          <a:bodyPr wrap="none">
            <a:spAutoFit/>
          </a:bodyPr>
          <a:lstStyle/>
          <a:p>
            <a:r>
              <a:rPr lang="en-US" sz="2400" b="1">
                <a:solidFill>
                  <a:srgbClr val="FF0000"/>
                </a:solidFill>
              </a:rPr>
              <a:t>3. Allows for Transverse Imaging</a:t>
            </a:r>
          </a:p>
        </p:txBody>
      </p:sp>
      <p:pic>
        <p:nvPicPr>
          <p:cNvPr id="77832" name="Picture 15" descr="gpd.jpg"/>
          <p:cNvPicPr>
            <a:picLocks noChangeAspect="1"/>
          </p:cNvPicPr>
          <p:nvPr/>
        </p:nvPicPr>
        <p:blipFill>
          <a:blip r:embed="rId3" cstate="print"/>
          <a:srcRect/>
          <a:stretch>
            <a:fillRect/>
          </a:stretch>
        </p:blipFill>
        <p:spPr bwMode="auto">
          <a:xfrm>
            <a:off x="7010400" y="1103313"/>
            <a:ext cx="1981200" cy="2173287"/>
          </a:xfrm>
          <a:prstGeom prst="rect">
            <a:avLst/>
          </a:prstGeom>
          <a:noFill/>
          <a:ln w="28575">
            <a:solidFill>
              <a:srgbClr val="00B05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eltaQ_v3.jpg"/>
          <p:cNvPicPr>
            <a:picLocks noChangeAspect="1"/>
          </p:cNvPicPr>
          <p:nvPr/>
        </p:nvPicPr>
        <p:blipFill>
          <a:blip r:embed="rId2" cstate="print"/>
          <a:srcRect/>
          <a:stretch>
            <a:fillRect/>
          </a:stretch>
        </p:blipFill>
        <p:spPr bwMode="auto">
          <a:xfrm>
            <a:off x="4800600" y="2916773"/>
            <a:ext cx="4097338" cy="3429000"/>
          </a:xfrm>
          <a:prstGeom prst="rect">
            <a:avLst/>
          </a:prstGeom>
          <a:noFill/>
          <a:ln w="9525">
            <a:noFill/>
            <a:miter lim="800000"/>
            <a:headEnd/>
            <a:tailEnd/>
          </a:ln>
        </p:spPr>
      </p:pic>
      <p:sp>
        <p:nvSpPr>
          <p:cNvPr id="12291" name="TextBox 7"/>
          <p:cNvSpPr txBox="1">
            <a:spLocks noChangeArrowheads="1"/>
          </p:cNvSpPr>
          <p:nvPr/>
        </p:nvSpPr>
        <p:spPr bwMode="auto">
          <a:xfrm>
            <a:off x="0" y="-17463"/>
            <a:ext cx="9144000" cy="800219"/>
          </a:xfrm>
          <a:prstGeom prst="rect">
            <a:avLst/>
          </a:prstGeom>
          <a:noFill/>
          <a:ln w="9525">
            <a:noFill/>
            <a:miter lim="800000"/>
            <a:headEnd/>
            <a:tailEnd/>
          </a:ln>
        </p:spPr>
        <p:txBody>
          <a:bodyPr>
            <a:spAutoFit/>
          </a:bodyPr>
          <a:lstStyle/>
          <a:p>
            <a:pPr algn="ctr">
              <a:defRPr/>
            </a:pPr>
            <a:r>
              <a:rPr lang="en-US" sz="2800" b="1" dirty="0">
                <a:solidFill>
                  <a:srgbClr val="FF0000"/>
                </a:solidFill>
                <a:latin typeface="+mn-lt"/>
                <a:cs typeface="Arial" pitchFamily="34" charset="0"/>
              </a:rPr>
              <a:t>Where does the spin of the proton originate</a:t>
            </a:r>
            <a:r>
              <a:rPr lang="en-US" sz="2800" b="1" dirty="0" smtClean="0">
                <a:solidFill>
                  <a:srgbClr val="FF0000"/>
                </a:solidFill>
                <a:latin typeface="+mn-lt"/>
                <a:cs typeface="Arial" pitchFamily="34" charset="0"/>
              </a:rPr>
              <a:t>?    </a:t>
            </a:r>
            <a:r>
              <a:rPr lang="en-US" sz="2800" dirty="0" smtClean="0">
                <a:solidFill>
                  <a:srgbClr val="FF0000"/>
                </a:solidFill>
                <a:latin typeface="+mn-lt"/>
                <a:cs typeface="Arial" pitchFamily="34" charset="0"/>
              </a:rPr>
              <a:t> </a:t>
            </a:r>
            <a:r>
              <a:rPr lang="en-US" sz="1800" dirty="0">
                <a:solidFill>
                  <a:srgbClr val="FF0000"/>
                </a:solidFill>
                <a:latin typeface="+mn-lt"/>
                <a:cs typeface="Arial" pitchFamily="34" charset="0"/>
              </a:rPr>
              <a:t>(let alone other hadrons…)</a:t>
            </a:r>
            <a:endParaRPr lang="en-US" sz="3600" b="1" dirty="0">
              <a:solidFill>
                <a:srgbClr val="FF0000"/>
              </a:solidFill>
              <a:latin typeface="+mn-lt"/>
              <a:cs typeface="Arial" pitchFamily="34" charset="0"/>
            </a:endParaRPr>
          </a:p>
        </p:txBody>
      </p:sp>
      <p:sp>
        <p:nvSpPr>
          <p:cNvPr id="12292" name="TextBox 9"/>
          <p:cNvSpPr txBox="1">
            <a:spLocks noChangeArrowheads="1"/>
          </p:cNvSpPr>
          <p:nvPr/>
        </p:nvSpPr>
        <p:spPr bwMode="auto">
          <a:xfrm>
            <a:off x="152400" y="877888"/>
            <a:ext cx="8686800" cy="830262"/>
          </a:xfrm>
          <a:prstGeom prst="rect">
            <a:avLst/>
          </a:prstGeom>
          <a:noFill/>
          <a:ln w="9525">
            <a:noFill/>
            <a:miter lim="800000"/>
            <a:headEnd/>
            <a:tailEnd/>
          </a:ln>
        </p:spPr>
        <p:txBody>
          <a:bodyPr>
            <a:spAutoFit/>
          </a:bodyPr>
          <a:lstStyle/>
          <a:p>
            <a:pPr>
              <a:defRPr/>
            </a:pPr>
            <a:r>
              <a:rPr lang="en-US" sz="2400" dirty="0">
                <a:latin typeface="+mn-lt"/>
                <a:cs typeface="Arial" pitchFamily="34" charset="0"/>
              </a:rPr>
              <a:t>The Standard Model tells us that spin arises from the spins and orbital angular momentum of the quarks and gluons: </a:t>
            </a:r>
          </a:p>
        </p:txBody>
      </p:sp>
      <p:grpSp>
        <p:nvGrpSpPr>
          <p:cNvPr id="2" name="Group 13"/>
          <p:cNvGrpSpPr>
            <a:grpSpLocks/>
          </p:cNvGrpSpPr>
          <p:nvPr/>
        </p:nvGrpSpPr>
        <p:grpSpPr bwMode="auto">
          <a:xfrm>
            <a:off x="1905000" y="1828800"/>
            <a:ext cx="5181600" cy="914400"/>
            <a:chOff x="1371600" y="2209800"/>
            <a:chExt cx="6515136" cy="914400"/>
          </a:xfrm>
        </p:grpSpPr>
        <p:sp>
          <p:nvSpPr>
            <p:cNvPr id="12295" name="Rectangle 2"/>
            <p:cNvSpPr>
              <a:spLocks noChangeArrowheads="1"/>
            </p:cNvSpPr>
            <p:nvPr/>
          </p:nvSpPr>
          <p:spPr bwMode="auto">
            <a:xfrm>
              <a:off x="1371600" y="2209800"/>
              <a:ext cx="6515136" cy="914400"/>
            </a:xfrm>
            <a:prstGeom prst="rect">
              <a:avLst/>
            </a:prstGeom>
            <a:solidFill>
              <a:srgbClr val="FFFF00"/>
            </a:solidFill>
            <a:ln w="12700">
              <a:solidFill>
                <a:schemeClr val="tx1"/>
              </a:solidFill>
              <a:miter lim="800000"/>
              <a:headEnd/>
              <a:tailEnd/>
            </a:ln>
          </p:spPr>
          <p:txBody>
            <a:bodyPr wrap="none" anchor="ctr"/>
            <a:lstStyle/>
            <a:p>
              <a:pPr>
                <a:defRPr/>
              </a:pPr>
              <a:endParaRPr lang="en-US">
                <a:latin typeface="+mn-lt"/>
                <a:cs typeface="Arial" pitchFamily="34" charset="0"/>
              </a:endParaRPr>
            </a:p>
          </p:txBody>
        </p:sp>
        <p:sp>
          <p:nvSpPr>
            <p:cNvPr id="12296" name="Text Box 6"/>
            <p:cNvSpPr txBox="1">
              <a:spLocks noChangeArrowheads="1"/>
            </p:cNvSpPr>
            <p:nvPr/>
          </p:nvSpPr>
          <p:spPr bwMode="auto">
            <a:xfrm>
              <a:off x="2334032" y="2278063"/>
              <a:ext cx="4644246" cy="769441"/>
            </a:xfrm>
            <a:prstGeom prst="rect">
              <a:avLst/>
            </a:prstGeom>
            <a:noFill/>
            <a:ln w="12700">
              <a:noFill/>
              <a:miter lim="800000"/>
              <a:headEnd/>
              <a:tailEnd/>
            </a:ln>
          </p:spPr>
          <p:txBody>
            <a:bodyPr wrap="none">
              <a:spAutoFit/>
            </a:bodyPr>
            <a:lstStyle/>
            <a:p>
              <a:pPr algn="ctr" eaLnBrk="0" hangingPunct="0">
                <a:defRPr/>
              </a:pPr>
              <a:r>
                <a:rPr lang="en-US" sz="4400" dirty="0">
                  <a:latin typeface="+mn-lt"/>
                  <a:cs typeface="Arial" pitchFamily="34" charset="0"/>
                </a:rPr>
                <a:t>½ = ½ </a:t>
              </a:r>
              <a:r>
                <a:rPr lang="en-US" sz="4400" dirty="0">
                  <a:latin typeface="Symbol" pitchFamily="18" charset="2"/>
                  <a:cs typeface="Arial" pitchFamily="34" charset="0"/>
                </a:rPr>
                <a:t>DS</a:t>
              </a:r>
              <a:r>
                <a:rPr lang="en-US" sz="4400" dirty="0">
                  <a:latin typeface="+mn-lt"/>
                  <a:cs typeface="Arial" pitchFamily="34" charset="0"/>
                </a:rPr>
                <a:t> + </a:t>
              </a:r>
              <a:r>
                <a:rPr lang="en-US" sz="4400" dirty="0">
                  <a:latin typeface="Symbol" pitchFamily="18" charset="2"/>
                  <a:cs typeface="Arial" pitchFamily="34" charset="0"/>
                </a:rPr>
                <a:t>D</a:t>
              </a:r>
              <a:r>
                <a:rPr lang="en-US" sz="4400" dirty="0">
                  <a:latin typeface="+mn-lt"/>
                  <a:cs typeface="Arial" pitchFamily="34" charset="0"/>
                </a:rPr>
                <a:t>G + </a:t>
              </a:r>
              <a:r>
                <a:rPr lang="en-US" sz="4400" dirty="0" smtClean="0">
                  <a:latin typeface="+mn-lt"/>
                  <a:cs typeface="Arial" pitchFamily="34" charset="0"/>
                </a:rPr>
                <a:t>L</a:t>
              </a:r>
              <a:endParaRPr lang="en-US" sz="4400" baseline="-25000" dirty="0">
                <a:latin typeface="+mn-lt"/>
                <a:cs typeface="Arial" pitchFamily="34" charset="0"/>
              </a:endParaRPr>
            </a:p>
          </p:txBody>
        </p:sp>
      </p:grpSp>
      <p:sp>
        <p:nvSpPr>
          <p:cNvPr id="15" name="TextBox 14"/>
          <p:cNvSpPr txBox="1"/>
          <p:nvPr/>
        </p:nvSpPr>
        <p:spPr>
          <a:xfrm>
            <a:off x="228600" y="2843748"/>
            <a:ext cx="4572000" cy="3785652"/>
          </a:xfrm>
          <a:prstGeom prst="rect">
            <a:avLst/>
          </a:prstGeom>
          <a:noFill/>
        </p:spPr>
        <p:txBody>
          <a:bodyPr wrap="square">
            <a:spAutoFit/>
          </a:bodyPr>
          <a:lstStyle/>
          <a:p>
            <a:pPr>
              <a:buFont typeface="Arial" pitchFamily="34" charset="0"/>
              <a:buChar char="•"/>
              <a:defRPr/>
            </a:pPr>
            <a:r>
              <a:rPr lang="en-US" sz="2400" dirty="0">
                <a:latin typeface="+mn-lt"/>
                <a:cs typeface="Arial" pitchFamily="34" charset="0"/>
              </a:rPr>
              <a:t> Experiment: </a:t>
            </a:r>
            <a:r>
              <a:rPr lang="en-US" sz="2400" dirty="0">
                <a:latin typeface="Symbol" pitchFamily="18" charset="2"/>
                <a:cs typeface="Arial" pitchFamily="34" charset="0"/>
              </a:rPr>
              <a:t>DS</a:t>
            </a:r>
            <a:r>
              <a:rPr lang="en-US" sz="2400" dirty="0">
                <a:latin typeface="+mn-lt"/>
                <a:cs typeface="Arial" pitchFamily="34" charset="0"/>
              </a:rPr>
              <a:t> </a:t>
            </a:r>
            <a:r>
              <a:rPr lang="en-US" sz="2400" kern="0" dirty="0">
                <a:latin typeface="+mn-lt"/>
                <a:cs typeface="Arial" pitchFamily="34" charset="0"/>
              </a:rPr>
              <a:t>≈</a:t>
            </a:r>
            <a:r>
              <a:rPr lang="en-US" sz="2400" dirty="0">
                <a:latin typeface="+mn-lt"/>
                <a:cs typeface="Arial" pitchFamily="34" charset="0"/>
              </a:rPr>
              <a:t> 0.3</a:t>
            </a:r>
          </a:p>
          <a:p>
            <a:pPr>
              <a:buFont typeface="Arial" pitchFamily="34" charset="0"/>
              <a:buChar char="•"/>
              <a:defRPr/>
            </a:pPr>
            <a:r>
              <a:rPr lang="en-US" sz="2400" dirty="0">
                <a:latin typeface="+mn-lt"/>
                <a:cs typeface="Arial" pitchFamily="34" charset="0"/>
              </a:rPr>
              <a:t> Gluons contribute to much of the mass and </a:t>
            </a:r>
            <a:r>
              <a:rPr lang="en-US" sz="2400" kern="0" dirty="0">
                <a:latin typeface="+mn-lt"/>
                <a:cs typeface="Arial" pitchFamily="34" charset="0"/>
              </a:rPr>
              <a:t>≈ half of the momentum of the proton, but…</a:t>
            </a:r>
          </a:p>
          <a:p>
            <a:pPr>
              <a:buFont typeface="Arial" pitchFamily="34" charset="0"/>
              <a:buChar char="•"/>
              <a:defRPr/>
            </a:pPr>
            <a:r>
              <a:rPr lang="en-US" sz="2400" kern="0" dirty="0">
                <a:latin typeface="+mn-lt"/>
                <a:cs typeface="Arial" pitchFamily="34" charset="0"/>
              </a:rPr>
              <a:t> … recent results (RHIC-Spin, COMPASS@CERN) indicate that their contribution to the proton spin is small: </a:t>
            </a:r>
            <a:r>
              <a:rPr lang="en-US" sz="2400" kern="0" dirty="0">
                <a:latin typeface="Symbol" pitchFamily="18" charset="2"/>
                <a:cs typeface="Arial" pitchFamily="34" charset="0"/>
              </a:rPr>
              <a:t>D</a:t>
            </a:r>
            <a:r>
              <a:rPr lang="en-US" sz="2400" kern="0" dirty="0">
                <a:latin typeface="+mn-lt"/>
                <a:cs typeface="Arial" pitchFamily="34" charset="0"/>
              </a:rPr>
              <a:t>G &lt; 0.1?</a:t>
            </a:r>
          </a:p>
          <a:p>
            <a:pPr>
              <a:defRPr/>
            </a:pPr>
            <a:r>
              <a:rPr lang="en-US" sz="2400" i="1" kern="0" dirty="0">
                <a:latin typeface="+mn-lt"/>
                <a:cs typeface="Arial" pitchFamily="34" charset="0"/>
              </a:rPr>
              <a:t>(</a:t>
            </a:r>
            <a:r>
              <a:rPr lang="en-US" i="1" kern="0" dirty="0">
                <a:solidFill>
                  <a:srgbClr val="0033CC"/>
                </a:solidFill>
                <a:latin typeface="+mn-lt"/>
                <a:cs typeface="Arial" pitchFamily="34" charset="0"/>
              </a:rPr>
              <a:t>but only in small range of x</a:t>
            </a:r>
            <a:r>
              <a:rPr lang="en-US" i="1" kern="0" dirty="0">
                <a:latin typeface="+mn-lt"/>
                <a:cs typeface="Arial" pitchFamily="34" charset="0"/>
              </a:rPr>
              <a:t>…)</a:t>
            </a:r>
            <a:endParaRPr lang="en-US" kern="0" dirty="0">
              <a:latin typeface="+mn-lt"/>
              <a:cs typeface="Arial" pitchFamily="34" charset="0"/>
            </a:endParaRPr>
          </a:p>
          <a:p>
            <a:pPr>
              <a:buFont typeface="Arial" pitchFamily="34" charset="0"/>
              <a:buChar char="•"/>
              <a:defRPr/>
            </a:pPr>
            <a:r>
              <a:rPr lang="en-US" sz="2400" i="1" kern="0" dirty="0">
                <a:latin typeface="+mn-lt"/>
                <a:cs typeface="Arial" pitchFamily="34" charset="0"/>
              </a:rPr>
              <a:t> </a:t>
            </a:r>
            <a:r>
              <a:rPr lang="en-US" sz="2400" i="1" kern="0" dirty="0">
                <a:solidFill>
                  <a:srgbClr val="0033CC"/>
                </a:solidFill>
                <a:latin typeface="+mn-lt"/>
                <a:cs typeface="Arial" pitchFamily="34" charset="0"/>
              </a:rPr>
              <a:t>L</a:t>
            </a:r>
            <a:r>
              <a:rPr lang="en-US" sz="2400" i="1" kern="0" baseline="-25000" dirty="0">
                <a:solidFill>
                  <a:srgbClr val="0033CC"/>
                </a:solidFill>
                <a:latin typeface="+mn-lt"/>
                <a:cs typeface="Arial" pitchFamily="34" charset="0"/>
              </a:rPr>
              <a:t>u</a:t>
            </a:r>
            <a:r>
              <a:rPr lang="en-US" sz="2400" i="1" kern="0" dirty="0">
                <a:solidFill>
                  <a:srgbClr val="0033CC"/>
                </a:solidFill>
                <a:latin typeface="+mn-lt"/>
                <a:cs typeface="Arial" pitchFamily="34" charset="0"/>
              </a:rPr>
              <a:t>, L</a:t>
            </a:r>
            <a:r>
              <a:rPr lang="en-US" sz="2400" i="1" kern="0" baseline="-25000" dirty="0">
                <a:solidFill>
                  <a:srgbClr val="0033CC"/>
                </a:solidFill>
                <a:latin typeface="+mn-lt"/>
                <a:cs typeface="Arial" pitchFamily="34" charset="0"/>
              </a:rPr>
              <a:t>d</a:t>
            </a:r>
            <a:r>
              <a:rPr lang="en-US" sz="2400" i="1" kern="0" dirty="0">
                <a:solidFill>
                  <a:srgbClr val="0033CC"/>
                </a:solidFill>
                <a:latin typeface="+mn-lt"/>
                <a:cs typeface="Arial" pitchFamily="34" charset="0"/>
              </a:rPr>
              <a:t>, </a:t>
            </a:r>
            <a:r>
              <a:rPr lang="en-US" sz="2400" i="1" kern="0" dirty="0" err="1">
                <a:solidFill>
                  <a:srgbClr val="0033CC"/>
                </a:solidFill>
                <a:latin typeface="+mn-lt"/>
                <a:cs typeface="Arial" pitchFamily="34" charset="0"/>
              </a:rPr>
              <a:t>L</a:t>
            </a:r>
            <a:r>
              <a:rPr lang="en-US" sz="2400" i="1" kern="0" baseline="-25000" dirty="0" err="1">
                <a:solidFill>
                  <a:srgbClr val="0033CC"/>
                </a:solidFill>
                <a:latin typeface="+mn-lt"/>
                <a:cs typeface="Arial" pitchFamily="34" charset="0"/>
              </a:rPr>
              <a:t>g</a:t>
            </a:r>
            <a:r>
              <a:rPr lang="en-US" sz="2400" i="1" kern="0" dirty="0">
                <a:latin typeface="+mn-lt"/>
                <a:cs typeface="Arial" pitchFamily="34" charset="0"/>
              </a:rPr>
              <a:t>?</a:t>
            </a:r>
            <a:endParaRPr lang="en-US" sz="2400" i="1" dirty="0">
              <a:latin typeface="+mn-l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304800" y="101600"/>
            <a:ext cx="8591550" cy="584200"/>
          </a:xfrm>
          <a:prstGeom prst="rect">
            <a:avLst/>
          </a:prstGeom>
          <a:noFill/>
          <a:ln w="9525">
            <a:noFill/>
            <a:miter lim="800000"/>
            <a:headEnd/>
            <a:tailEnd/>
          </a:ln>
        </p:spPr>
        <p:txBody>
          <a:bodyPr wrap="none">
            <a:spAutoFit/>
          </a:bodyPr>
          <a:lstStyle/>
          <a:p>
            <a:pPr>
              <a:defRPr/>
            </a:pPr>
            <a:r>
              <a:rPr lang="en-US" sz="3200" b="1" dirty="0">
                <a:solidFill>
                  <a:srgbClr val="FF0000"/>
                </a:solidFill>
                <a:latin typeface="+mn-lt"/>
                <a:ea typeface="ＭＳ Ｐゴシック" pitchFamily="1" charset="-128"/>
              </a:rPr>
              <a:t>The Gluon Contribution to the Proton Spin</a:t>
            </a:r>
          </a:p>
        </p:txBody>
      </p:sp>
      <p:pic>
        <p:nvPicPr>
          <p:cNvPr id="54275" name="Picture 3"/>
          <p:cNvPicPr>
            <a:picLocks noChangeAspect="1" noChangeArrowheads="1"/>
          </p:cNvPicPr>
          <p:nvPr/>
        </p:nvPicPr>
        <p:blipFill>
          <a:blip r:embed="rId2" cstate="print"/>
          <a:srcRect/>
          <a:stretch>
            <a:fillRect/>
          </a:stretch>
        </p:blipFill>
        <p:spPr bwMode="auto">
          <a:xfrm>
            <a:off x="0" y="866775"/>
            <a:ext cx="3835400" cy="904875"/>
          </a:xfrm>
          <a:prstGeom prst="rect">
            <a:avLst/>
          </a:prstGeom>
          <a:noFill/>
          <a:ln w="9525">
            <a:noFill/>
            <a:miter lim="800000"/>
            <a:headEnd/>
            <a:tailEnd/>
          </a:ln>
        </p:spPr>
      </p:pic>
      <p:sp>
        <p:nvSpPr>
          <p:cNvPr id="21508" name="TextBox 4"/>
          <p:cNvSpPr txBox="1">
            <a:spLocks noChangeArrowheads="1"/>
          </p:cNvSpPr>
          <p:nvPr/>
        </p:nvSpPr>
        <p:spPr bwMode="auto">
          <a:xfrm>
            <a:off x="1177925" y="1849438"/>
            <a:ext cx="1565275" cy="461962"/>
          </a:xfrm>
          <a:prstGeom prst="rect">
            <a:avLst/>
          </a:prstGeom>
          <a:noFill/>
          <a:ln w="9525">
            <a:noFill/>
            <a:miter lim="800000"/>
            <a:headEnd/>
            <a:tailEnd/>
          </a:ln>
        </p:spPr>
        <p:txBody>
          <a:bodyPr wrap="none">
            <a:spAutoFit/>
          </a:bodyPr>
          <a:lstStyle/>
          <a:p>
            <a:pPr>
              <a:defRPr/>
            </a:pPr>
            <a:r>
              <a:rPr lang="en-US" sz="2400" dirty="0">
                <a:solidFill>
                  <a:srgbClr val="D60093"/>
                </a:solidFill>
                <a:latin typeface="+mn-lt"/>
                <a:ea typeface="ＭＳ Ｐゴシック" pitchFamily="1" charset="-128"/>
              </a:rPr>
              <a:t>at small x</a:t>
            </a:r>
          </a:p>
        </p:txBody>
      </p:sp>
      <p:sp>
        <p:nvSpPr>
          <p:cNvPr id="21509" name="TextBox 5"/>
          <p:cNvSpPr txBox="1">
            <a:spLocks noChangeArrowheads="1"/>
          </p:cNvSpPr>
          <p:nvPr/>
        </p:nvSpPr>
        <p:spPr bwMode="auto">
          <a:xfrm>
            <a:off x="457200" y="5341938"/>
            <a:ext cx="2819400" cy="830262"/>
          </a:xfrm>
          <a:prstGeom prst="rect">
            <a:avLst/>
          </a:prstGeom>
          <a:solidFill>
            <a:srgbClr val="00FF00"/>
          </a:solidFill>
          <a:ln w="9525">
            <a:solidFill>
              <a:srgbClr val="00FF00"/>
            </a:solidFill>
            <a:miter lim="800000"/>
            <a:headEnd/>
            <a:tailEnd/>
          </a:ln>
        </p:spPr>
        <p:txBody>
          <a:bodyPr>
            <a:spAutoFit/>
          </a:bodyPr>
          <a:lstStyle/>
          <a:p>
            <a:pPr algn="ctr">
              <a:defRPr/>
            </a:pPr>
            <a:r>
              <a:rPr lang="en-US" sz="2400" dirty="0">
                <a:latin typeface="+mn-lt"/>
                <a:ea typeface="ＭＳ Ｐゴシック" pitchFamily="1" charset="-128"/>
              </a:rPr>
              <a:t>Superb sensitivity to </a:t>
            </a:r>
            <a:r>
              <a:rPr lang="en-US" sz="2400" dirty="0">
                <a:latin typeface="Symbol" pitchFamily="18" charset="2"/>
                <a:ea typeface="ＭＳ Ｐゴシック" pitchFamily="1" charset="-128"/>
              </a:rPr>
              <a:t>D</a:t>
            </a:r>
            <a:r>
              <a:rPr lang="en-US" sz="2400" dirty="0">
                <a:latin typeface="+mn-lt"/>
                <a:ea typeface="ＭＳ Ｐゴシック" pitchFamily="1" charset="-128"/>
              </a:rPr>
              <a:t>g at small x!</a:t>
            </a:r>
          </a:p>
        </p:txBody>
      </p:sp>
      <p:pic>
        <p:nvPicPr>
          <p:cNvPr id="54278" name="Picture 1" descr="g1x_ELIC1.jpg"/>
          <p:cNvPicPr>
            <a:picLocks noChangeAspect="1"/>
          </p:cNvPicPr>
          <p:nvPr/>
        </p:nvPicPr>
        <p:blipFill>
          <a:blip r:embed="rId3" cstate="print"/>
          <a:srcRect l="38" t="9056"/>
          <a:stretch>
            <a:fillRect/>
          </a:stretch>
        </p:blipFill>
        <p:spPr bwMode="auto">
          <a:xfrm>
            <a:off x="3765550" y="1174750"/>
            <a:ext cx="5157788" cy="49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09600"/>
          </a:xfrm>
          <a:prstGeom prst="rect">
            <a:avLst/>
          </a:prstGeom>
        </p:spPr>
        <p:txBody>
          <a:bodyPr/>
          <a:lstStyle/>
          <a:p>
            <a:pPr algn="ctr">
              <a:defRPr/>
            </a:pPr>
            <a:r>
              <a:rPr lang="en-US" sz="4000" b="1" kern="0" dirty="0">
                <a:solidFill>
                  <a:srgbClr val="FF0000"/>
                </a:solidFill>
                <a:latin typeface="Comic Sans MS"/>
              </a:rPr>
              <a:t>EIC Project - Roadmap</a:t>
            </a:r>
          </a:p>
        </p:txBody>
      </p:sp>
      <p:graphicFrame>
        <p:nvGraphicFramePr>
          <p:cNvPr id="8" name="Table 7"/>
          <p:cNvGraphicFramePr>
            <a:graphicFrameLocks noGrp="1"/>
          </p:cNvGraphicFramePr>
          <p:nvPr/>
        </p:nvGraphicFramePr>
        <p:xfrm>
          <a:off x="609600" y="762000"/>
          <a:ext cx="8077201" cy="5982745"/>
        </p:xfrm>
        <a:graphic>
          <a:graphicData uri="http://schemas.openxmlformats.org/drawingml/2006/table">
            <a:tbl>
              <a:tblPr firstRow="1" bandRow="1">
                <a:tableStyleId>{5C22544A-7EE6-4342-B048-85BDC9FD1C3A}</a:tableStyleId>
              </a:tblPr>
              <a:tblGrid>
                <a:gridCol w="1447801"/>
                <a:gridCol w="3200400"/>
                <a:gridCol w="3429000"/>
              </a:tblGrid>
              <a:tr h="462280">
                <a:tc>
                  <a:txBody>
                    <a:bodyPr/>
                    <a:lstStyle/>
                    <a:p>
                      <a:r>
                        <a:rPr lang="en-US" sz="1600" dirty="0" smtClean="0">
                          <a:solidFill>
                            <a:schemeClr val="tx1"/>
                          </a:solidFill>
                        </a:rPr>
                        <a:t>Year</a:t>
                      </a:r>
                      <a:endParaRPr lang="en-US" sz="1600" dirty="0">
                        <a:solidFill>
                          <a:schemeClr val="tx1"/>
                        </a:solidFill>
                      </a:endParaRPr>
                    </a:p>
                  </a:txBody>
                  <a:tcPr/>
                </a:tc>
                <a:tc>
                  <a:txBody>
                    <a:bodyPr/>
                    <a:lstStyle/>
                    <a:p>
                      <a:r>
                        <a:rPr lang="en-US" sz="1600" dirty="0" smtClean="0">
                          <a:solidFill>
                            <a:schemeClr val="tx1"/>
                          </a:solidFill>
                        </a:rPr>
                        <a:t>CEBAF Upgrade</a:t>
                      </a:r>
                      <a:endParaRPr lang="en-US" sz="1600" dirty="0">
                        <a:solidFill>
                          <a:schemeClr val="tx1"/>
                        </a:solidFill>
                      </a:endParaRPr>
                    </a:p>
                  </a:txBody>
                  <a:tcPr/>
                </a:tc>
                <a:tc>
                  <a:txBody>
                    <a:bodyPr/>
                    <a:lstStyle/>
                    <a:p>
                      <a:r>
                        <a:rPr lang="en-US" sz="1600" dirty="0" smtClean="0">
                          <a:solidFill>
                            <a:schemeClr val="tx1"/>
                          </a:solidFill>
                        </a:rPr>
                        <a:t>Electron-Ion </a:t>
                      </a:r>
                      <a:r>
                        <a:rPr lang="en-US" sz="1600" dirty="0" err="1" smtClean="0">
                          <a:solidFill>
                            <a:schemeClr val="tx1"/>
                          </a:solidFill>
                        </a:rPr>
                        <a:t>Colldier</a:t>
                      </a:r>
                      <a:endParaRPr lang="en-US" sz="1600" dirty="0">
                        <a:solidFill>
                          <a:schemeClr val="tx1"/>
                        </a:solidFill>
                      </a:endParaRPr>
                    </a:p>
                  </a:txBody>
                  <a:tcPr/>
                </a:tc>
              </a:tr>
              <a:tr h="501255">
                <a:tc>
                  <a:txBody>
                    <a:bodyPr/>
                    <a:lstStyle/>
                    <a:p>
                      <a:r>
                        <a:rPr lang="en-US" sz="1600" dirty="0" smtClean="0">
                          <a:solidFill>
                            <a:schemeClr val="tx1"/>
                          </a:solidFill>
                        </a:rPr>
                        <a:t>1994</a:t>
                      </a:r>
                      <a:endParaRPr lang="en-US" sz="1600" dirty="0">
                        <a:solidFill>
                          <a:schemeClr val="tx1"/>
                        </a:solidFill>
                      </a:endParaRPr>
                    </a:p>
                  </a:txBody>
                  <a:tcPr/>
                </a:tc>
                <a:tc>
                  <a:txBody>
                    <a:bodyPr/>
                    <a:lstStyle/>
                    <a:p>
                      <a:r>
                        <a:rPr lang="en-US" sz="1600" dirty="0" smtClean="0">
                          <a:solidFill>
                            <a:schemeClr val="tx1"/>
                          </a:solidFill>
                        </a:rPr>
                        <a:t>1</a:t>
                      </a:r>
                      <a:r>
                        <a:rPr lang="en-US" sz="1600" baseline="30000" dirty="0" smtClean="0">
                          <a:solidFill>
                            <a:schemeClr val="tx1"/>
                          </a:solidFill>
                        </a:rPr>
                        <a:t>st</a:t>
                      </a:r>
                      <a:r>
                        <a:rPr lang="en-US" sz="1600" dirty="0" smtClean="0">
                          <a:solidFill>
                            <a:schemeClr val="tx1"/>
                          </a:solidFill>
                        </a:rPr>
                        <a:t> CEBAF at Higher Energies Workshop</a:t>
                      </a:r>
                      <a:endParaRPr lang="en-US" sz="1600" dirty="0">
                        <a:solidFill>
                          <a:schemeClr val="tx1"/>
                        </a:solidFill>
                      </a:endParaRPr>
                    </a:p>
                  </a:txBody>
                  <a:tcPr/>
                </a:tc>
                <a:tc>
                  <a:txBody>
                    <a:bodyPr/>
                    <a:lstStyle/>
                    <a:p>
                      <a:endParaRPr lang="en-US" sz="1600">
                        <a:solidFill>
                          <a:schemeClr val="tx1"/>
                        </a:solidFill>
                      </a:endParaRPr>
                    </a:p>
                  </a:txBody>
                  <a:tcPr/>
                </a:tc>
              </a:tr>
              <a:tr h="501255">
                <a:tc>
                  <a:txBody>
                    <a:bodyPr/>
                    <a:lstStyle/>
                    <a:p>
                      <a:r>
                        <a:rPr lang="en-US" sz="1600" dirty="0" smtClean="0">
                          <a:solidFill>
                            <a:schemeClr val="tx1"/>
                          </a:solidFill>
                        </a:rPr>
                        <a:t>1996</a:t>
                      </a:r>
                      <a:r>
                        <a:rPr lang="en-US" sz="1600" baseline="0" dirty="0" smtClean="0">
                          <a:solidFill>
                            <a:schemeClr val="tx1"/>
                          </a:solidFill>
                        </a:rPr>
                        <a:t> (LRP)</a:t>
                      </a:r>
                      <a:endParaRPr lang="en-US" sz="1600" dirty="0">
                        <a:solidFill>
                          <a:schemeClr val="tx1"/>
                        </a:solidFill>
                      </a:endParaRPr>
                    </a:p>
                  </a:txBody>
                  <a:tcPr/>
                </a:tc>
                <a:tc>
                  <a:txBody>
                    <a:bodyPr/>
                    <a:lstStyle/>
                    <a:p>
                      <a:r>
                        <a:rPr lang="en-US" sz="1600" baseline="0" dirty="0" smtClean="0">
                          <a:solidFill>
                            <a:schemeClr val="tx1"/>
                          </a:solidFill>
                        </a:rPr>
                        <a:t>CEBAF Upgrade an Initiative</a:t>
                      </a:r>
                      <a:endParaRPr lang="en-US" sz="1600" dirty="0">
                        <a:solidFill>
                          <a:schemeClr val="tx1"/>
                        </a:solidFill>
                      </a:endParaRPr>
                    </a:p>
                  </a:txBody>
                  <a:tcPr/>
                </a:tc>
                <a:tc>
                  <a:txBody>
                    <a:bodyPr/>
                    <a:lstStyle/>
                    <a:p>
                      <a:endParaRPr lang="en-US" sz="1600">
                        <a:solidFill>
                          <a:schemeClr val="tx1"/>
                        </a:solidFill>
                      </a:endParaRPr>
                    </a:p>
                  </a:txBody>
                  <a:tcPr/>
                </a:tc>
              </a:tr>
              <a:tr h="877260">
                <a:tc>
                  <a:txBody>
                    <a:bodyPr/>
                    <a:lstStyle/>
                    <a:p>
                      <a:r>
                        <a:rPr lang="en-US" sz="1600" dirty="0" smtClean="0">
                          <a:solidFill>
                            <a:schemeClr val="tx1"/>
                          </a:solidFill>
                        </a:rPr>
                        <a:t>~2000</a:t>
                      </a:r>
                      <a:endParaRPr lang="en-US" sz="1600" dirty="0">
                        <a:solidFill>
                          <a:schemeClr val="tx1"/>
                        </a:solidFill>
                      </a:endParaRPr>
                    </a:p>
                  </a:txBody>
                  <a:tcPr/>
                </a:tc>
                <a:tc>
                  <a:txBody>
                    <a:bodyPr/>
                    <a:lstStyle/>
                    <a:p>
                      <a:r>
                        <a:rPr lang="en-US" sz="1600" dirty="0" smtClean="0">
                          <a:solidFill>
                            <a:schemeClr val="tx1"/>
                          </a:solidFill>
                        </a:rPr>
                        <a:t>Energy choice settled,   “Golden Experiments”</a:t>
                      </a:r>
                      <a:endParaRPr lang="en-US" sz="1600" dirty="0">
                        <a:solidFill>
                          <a:schemeClr val="tx1"/>
                        </a:solidFill>
                      </a:endParaRPr>
                    </a:p>
                  </a:txBody>
                  <a:tcPr/>
                </a:tc>
                <a:tc>
                  <a:txBody>
                    <a:bodyPr/>
                    <a:lstStyle/>
                    <a:p>
                      <a:r>
                        <a:rPr lang="en-US" sz="1600" dirty="0" smtClean="0">
                          <a:solidFill>
                            <a:schemeClr val="tx1"/>
                          </a:solidFill>
                        </a:rPr>
                        <a:t>1</a:t>
                      </a:r>
                      <a:r>
                        <a:rPr lang="en-US" sz="1600" baseline="30000" dirty="0" smtClean="0">
                          <a:solidFill>
                            <a:schemeClr val="tx1"/>
                          </a:solidFill>
                        </a:rPr>
                        <a:t>st</a:t>
                      </a:r>
                      <a:r>
                        <a:rPr lang="en-US" sz="1600" dirty="0" smtClean="0">
                          <a:solidFill>
                            <a:schemeClr val="tx1"/>
                          </a:solidFill>
                        </a:rPr>
                        <a:t> workshops on US Electron-Ion Collider</a:t>
                      </a:r>
                      <a:endParaRPr lang="en-US" sz="1600" dirty="0">
                        <a:solidFill>
                          <a:schemeClr val="tx1"/>
                        </a:solidFill>
                      </a:endParaRPr>
                    </a:p>
                  </a:txBody>
                  <a:tcPr/>
                </a:tc>
              </a:tr>
              <a:tr h="501255">
                <a:tc>
                  <a:txBody>
                    <a:bodyPr/>
                    <a:lstStyle/>
                    <a:p>
                      <a:r>
                        <a:rPr lang="en-US" sz="1600" dirty="0" smtClean="0">
                          <a:solidFill>
                            <a:schemeClr val="tx1"/>
                          </a:solidFill>
                        </a:rPr>
                        <a:t>2002 (LRP)</a:t>
                      </a:r>
                      <a:endParaRPr lang="en-US" sz="1600" dirty="0">
                        <a:solidFill>
                          <a:schemeClr val="tx1"/>
                        </a:solidFill>
                      </a:endParaRPr>
                    </a:p>
                  </a:txBody>
                  <a:tcPr/>
                </a:tc>
                <a:tc>
                  <a:txBody>
                    <a:bodyPr/>
                    <a:lstStyle/>
                    <a:p>
                      <a:r>
                        <a:rPr lang="en-US" sz="1600" dirty="0" err="1" smtClean="0">
                          <a:solidFill>
                            <a:schemeClr val="tx1"/>
                          </a:solidFill>
                        </a:rPr>
                        <a:t>JLab</a:t>
                      </a:r>
                      <a:r>
                        <a:rPr lang="en-US" sz="1600" baseline="0" dirty="0" smtClean="0">
                          <a:solidFill>
                            <a:schemeClr val="tx1"/>
                          </a:solidFill>
                        </a:rPr>
                        <a:t> 12-GeV Upgrade </a:t>
                      </a:r>
                    </a:p>
                    <a:p>
                      <a:r>
                        <a:rPr lang="en-US" sz="1600" baseline="0" dirty="0" smtClean="0">
                          <a:solidFill>
                            <a:schemeClr val="tx1"/>
                          </a:solidFill>
                        </a:rPr>
                        <a:t>4</a:t>
                      </a:r>
                      <a:r>
                        <a:rPr lang="en-US" sz="1600" baseline="30000" dirty="0" smtClean="0">
                          <a:solidFill>
                            <a:schemeClr val="tx1"/>
                          </a:solidFill>
                        </a:rPr>
                        <a:t>th</a:t>
                      </a:r>
                      <a:r>
                        <a:rPr lang="en-US" sz="1600" baseline="0" dirty="0" smtClean="0">
                          <a:solidFill>
                            <a:schemeClr val="tx1"/>
                          </a:solidFill>
                        </a:rPr>
                        <a:t> recommendation</a:t>
                      </a:r>
                      <a:endParaRPr lang="en-US" sz="1600" dirty="0">
                        <a:solidFill>
                          <a:schemeClr val="tx1"/>
                        </a:solidFill>
                      </a:endParaRPr>
                    </a:p>
                  </a:txBody>
                  <a:tcPr/>
                </a:tc>
                <a:tc>
                  <a:txBody>
                    <a:bodyPr/>
                    <a:lstStyle/>
                    <a:p>
                      <a:r>
                        <a:rPr lang="en-US" sz="1600" dirty="0" smtClean="0">
                          <a:solidFill>
                            <a:schemeClr val="tx1"/>
                          </a:solidFill>
                        </a:rPr>
                        <a:t>Electron-Ion Collider an Initiative</a:t>
                      </a:r>
                      <a:endParaRPr lang="en-US" sz="1600" dirty="0">
                        <a:solidFill>
                          <a:schemeClr val="tx1"/>
                        </a:solidFill>
                      </a:endParaRPr>
                    </a:p>
                  </a:txBody>
                  <a:tcPr/>
                </a:tc>
              </a:tr>
              <a:tr h="501255">
                <a:tc>
                  <a:txBody>
                    <a:bodyPr/>
                    <a:lstStyle/>
                    <a:p>
                      <a:r>
                        <a:rPr lang="en-US" sz="1600" dirty="0" smtClean="0">
                          <a:solidFill>
                            <a:schemeClr val="tx1"/>
                          </a:solidFill>
                        </a:rPr>
                        <a:t>2007 (LRP)</a:t>
                      </a:r>
                      <a:endParaRPr lang="en-US" sz="1600" dirty="0">
                        <a:solidFill>
                          <a:schemeClr val="tx1"/>
                        </a:solidFill>
                      </a:endParaRPr>
                    </a:p>
                  </a:txBody>
                  <a:tcPr/>
                </a:tc>
                <a:tc>
                  <a:txBody>
                    <a:bodyPr/>
                    <a:lstStyle/>
                    <a:p>
                      <a:r>
                        <a:rPr lang="en-US" sz="1600" dirty="0" err="1" smtClean="0">
                          <a:solidFill>
                            <a:schemeClr val="tx1"/>
                          </a:solidFill>
                        </a:rPr>
                        <a:t>JLab</a:t>
                      </a:r>
                      <a:r>
                        <a:rPr lang="en-US" sz="1600" baseline="0" dirty="0" smtClean="0">
                          <a:solidFill>
                            <a:schemeClr val="tx1"/>
                          </a:solidFill>
                        </a:rPr>
                        <a:t> 12-GeV Upgrade    highest recommendation</a:t>
                      </a:r>
                      <a:endParaRPr lang="en-US" sz="1600" dirty="0">
                        <a:solidFill>
                          <a:schemeClr val="tx1"/>
                        </a:solidFill>
                      </a:endParaRPr>
                    </a:p>
                  </a:txBody>
                  <a:tcPr/>
                </a:tc>
                <a:tc>
                  <a:txBody>
                    <a:bodyPr/>
                    <a:lstStyle/>
                    <a:p>
                      <a:r>
                        <a:rPr lang="en-US" sz="1600" dirty="0" smtClean="0">
                          <a:solidFill>
                            <a:schemeClr val="tx1"/>
                          </a:solidFill>
                        </a:rPr>
                        <a:t>Electron-Ion Collider</a:t>
                      </a:r>
                    </a:p>
                    <a:p>
                      <a:r>
                        <a:rPr lang="en-US" sz="1600" dirty="0" smtClean="0">
                          <a:solidFill>
                            <a:schemeClr val="tx1"/>
                          </a:solidFill>
                        </a:rPr>
                        <a:t> “half-recommendation”</a:t>
                      </a:r>
                      <a:endParaRPr lang="en-US" sz="1600" dirty="0">
                        <a:solidFill>
                          <a:schemeClr val="tx1"/>
                        </a:solidFill>
                      </a:endParaRPr>
                    </a:p>
                  </a:txBody>
                  <a:tcPr/>
                </a:tc>
              </a:tr>
              <a:tr h="501255">
                <a:tc>
                  <a:txBody>
                    <a:bodyPr/>
                    <a:lstStyle/>
                    <a:p>
                      <a:r>
                        <a:rPr lang="en-US" sz="1600" dirty="0" smtClean="0">
                          <a:solidFill>
                            <a:schemeClr val="tx1"/>
                          </a:solidFill>
                        </a:rPr>
                        <a:t>2010</a:t>
                      </a:r>
                      <a:endParaRPr lang="en-US" sz="1600" dirty="0">
                        <a:solidFill>
                          <a:schemeClr val="tx1"/>
                        </a:solidFill>
                      </a:endParaRPr>
                    </a:p>
                  </a:txBody>
                  <a:tcPr/>
                </a:tc>
                <a:tc>
                  <a:txBody>
                    <a:bodyPr/>
                    <a:lstStyle/>
                    <a:p>
                      <a:endParaRPr lang="en-US" sz="1600" dirty="0">
                        <a:solidFill>
                          <a:schemeClr val="tx1"/>
                        </a:solidFill>
                      </a:endParaRPr>
                    </a:p>
                  </a:txBody>
                  <a:tcPr/>
                </a:tc>
                <a:tc>
                  <a:txBody>
                    <a:bodyPr/>
                    <a:lstStyle/>
                    <a:p>
                      <a:r>
                        <a:rPr lang="en-US" sz="1600" dirty="0" smtClean="0">
                          <a:solidFill>
                            <a:schemeClr val="tx1"/>
                          </a:solidFill>
                        </a:rPr>
                        <a:t>EIC “Golden Experiments”???</a:t>
                      </a:r>
                      <a:endParaRPr lang="en-US" sz="1600" dirty="0">
                        <a:solidFill>
                          <a:schemeClr val="tx1"/>
                        </a:solidFill>
                      </a:endParaRPr>
                    </a:p>
                  </a:txBody>
                  <a:tcPr/>
                </a:tc>
              </a:tr>
              <a:tr h="501255">
                <a:tc>
                  <a:txBody>
                    <a:bodyPr/>
                    <a:lstStyle/>
                    <a:p>
                      <a:r>
                        <a:rPr lang="en-US" sz="1600" dirty="0" smtClean="0">
                          <a:solidFill>
                            <a:schemeClr val="tx1"/>
                          </a:solidFill>
                        </a:rPr>
                        <a:t>2013?</a:t>
                      </a:r>
                      <a:r>
                        <a:rPr lang="en-US" sz="1600" baseline="0" dirty="0" smtClean="0">
                          <a:solidFill>
                            <a:schemeClr val="tx1"/>
                          </a:solidFill>
                        </a:rPr>
                        <a:t> (LRP)</a:t>
                      </a:r>
                      <a:endParaRPr lang="en-US" sz="1600" dirty="0">
                        <a:solidFill>
                          <a:schemeClr val="tx1"/>
                        </a:solidFill>
                      </a:endParaRPr>
                    </a:p>
                  </a:txBody>
                  <a:tcPr/>
                </a:tc>
                <a:tc>
                  <a:txBody>
                    <a:bodyPr/>
                    <a:lstStyle/>
                    <a:p>
                      <a:r>
                        <a:rPr lang="en-US" sz="1600" dirty="0" err="1" smtClean="0">
                          <a:solidFill>
                            <a:schemeClr val="tx1"/>
                          </a:solidFill>
                        </a:rPr>
                        <a:t>JLab</a:t>
                      </a:r>
                      <a:r>
                        <a:rPr lang="en-US" sz="1600" dirty="0" smtClean="0">
                          <a:solidFill>
                            <a:schemeClr val="tx1"/>
                          </a:solidFill>
                        </a:rPr>
                        <a:t> 12-GeV &amp; FRIB</a:t>
                      </a:r>
                      <a:r>
                        <a:rPr lang="en-US" sz="1600" baseline="0" dirty="0" smtClean="0">
                          <a:solidFill>
                            <a:schemeClr val="tx1"/>
                          </a:solidFill>
                        </a:rPr>
                        <a:t> construction highest recommendation?</a:t>
                      </a:r>
                      <a:endParaRPr lang="en-US" sz="1600" dirty="0">
                        <a:solidFill>
                          <a:schemeClr val="tx1"/>
                        </a:solidFill>
                      </a:endParaRPr>
                    </a:p>
                  </a:txBody>
                  <a:tcPr/>
                </a:tc>
                <a:tc>
                  <a:txBody>
                    <a:bodyPr/>
                    <a:lstStyle/>
                    <a:p>
                      <a:r>
                        <a:rPr lang="en-US" sz="1600" dirty="0" smtClean="0">
                          <a:solidFill>
                            <a:schemeClr val="tx1"/>
                          </a:solidFill>
                        </a:rPr>
                        <a:t>EIC a formal</a:t>
                      </a:r>
                      <a:r>
                        <a:rPr lang="en-US" sz="1600" baseline="0" dirty="0" smtClean="0">
                          <a:solidFill>
                            <a:schemeClr val="tx1"/>
                          </a:solidFill>
                        </a:rPr>
                        <a:t> (</a:t>
                      </a:r>
                      <a:r>
                        <a:rPr lang="en-US" sz="1600" dirty="0" smtClean="0">
                          <a:solidFill>
                            <a:schemeClr val="tx1"/>
                          </a:solidFill>
                        </a:rPr>
                        <a:t>numbered) recommendation?</a:t>
                      </a:r>
                      <a:endParaRPr lang="en-US" sz="1600" dirty="0">
                        <a:solidFill>
                          <a:schemeClr val="tx1"/>
                        </a:solidFill>
                      </a:endParaRPr>
                    </a:p>
                  </a:txBody>
                  <a:tcPr/>
                </a:tc>
              </a:tr>
              <a:tr h="501255">
                <a:tc>
                  <a:txBody>
                    <a:bodyPr/>
                    <a:lstStyle/>
                    <a:p>
                      <a:r>
                        <a:rPr lang="en-US" sz="1600" dirty="0" smtClean="0">
                          <a:solidFill>
                            <a:schemeClr val="tx1"/>
                          </a:solidFill>
                        </a:rPr>
                        <a:t>2015</a:t>
                      </a:r>
                      <a:endParaRPr lang="en-US" sz="1600" dirty="0">
                        <a:solidFill>
                          <a:schemeClr val="tx1"/>
                        </a:solidFill>
                      </a:endParaRPr>
                    </a:p>
                  </a:txBody>
                  <a:tcPr/>
                </a:tc>
                <a:tc>
                  <a:txBody>
                    <a:bodyPr/>
                    <a:lstStyle/>
                    <a:p>
                      <a:r>
                        <a:rPr lang="en-US" sz="1600" dirty="0" err="1" smtClean="0">
                          <a:solidFill>
                            <a:schemeClr val="tx1"/>
                          </a:solidFill>
                        </a:rPr>
                        <a:t>JLab</a:t>
                      </a:r>
                      <a:r>
                        <a:rPr lang="en-US" sz="1600" baseline="0" dirty="0" smtClean="0">
                          <a:solidFill>
                            <a:schemeClr val="tx1"/>
                          </a:solidFill>
                        </a:rPr>
                        <a:t> 12-GeV Upgrade construction complete</a:t>
                      </a:r>
                      <a:endParaRPr lang="en-US" sz="1600" dirty="0">
                        <a:solidFill>
                          <a:schemeClr val="tx1"/>
                        </a:solidFill>
                      </a:endParaRPr>
                    </a:p>
                  </a:txBody>
                  <a:tcPr/>
                </a:tc>
                <a:tc>
                  <a:txBody>
                    <a:bodyPr/>
                    <a:lstStyle/>
                    <a:p>
                      <a:r>
                        <a:rPr lang="en-US" sz="1600" dirty="0" smtClean="0">
                          <a:solidFill>
                            <a:schemeClr val="tx1"/>
                          </a:solidFill>
                        </a:rPr>
                        <a:t>EIC Mission</a:t>
                      </a:r>
                      <a:r>
                        <a:rPr lang="en-US" sz="1600" baseline="0" dirty="0" smtClean="0">
                          <a:solidFill>
                            <a:schemeClr val="tx1"/>
                          </a:solidFill>
                        </a:rPr>
                        <a:t> Need, formal R&amp;D ongoing?</a:t>
                      </a:r>
                      <a:endParaRPr lang="en-US" sz="1600" dirty="0">
                        <a:solidFill>
                          <a:schemeClr val="tx1"/>
                        </a:solidFill>
                      </a:endParaRPr>
                    </a:p>
                  </a:txBody>
                  <a:tcPr/>
                </a:tc>
              </a:tr>
              <a:tr h="501255">
                <a:tc>
                  <a:txBody>
                    <a:bodyPr/>
                    <a:lstStyle/>
                    <a:p>
                      <a:r>
                        <a:rPr lang="en-US" sz="1600" dirty="0" smtClean="0">
                          <a:solidFill>
                            <a:schemeClr val="tx1"/>
                          </a:solidFill>
                        </a:rPr>
                        <a:t>2025?</a:t>
                      </a:r>
                      <a:endParaRPr lang="en-US" sz="1600" dirty="0">
                        <a:solidFill>
                          <a:schemeClr val="tx1"/>
                        </a:solidFill>
                      </a:endParaRPr>
                    </a:p>
                  </a:txBody>
                  <a:tcPr/>
                </a:tc>
                <a:tc>
                  <a:txBody>
                    <a:bodyPr/>
                    <a:lstStyle/>
                    <a:p>
                      <a:endParaRPr lang="en-US" sz="1600" dirty="0">
                        <a:solidFill>
                          <a:schemeClr val="tx1"/>
                        </a:solidFill>
                      </a:endParaRPr>
                    </a:p>
                  </a:txBody>
                  <a:tcPr/>
                </a:tc>
                <a:tc>
                  <a:txBody>
                    <a:bodyPr/>
                    <a:lstStyle/>
                    <a:p>
                      <a:r>
                        <a:rPr lang="en-US" sz="1600" dirty="0" smtClean="0">
                          <a:solidFill>
                            <a:schemeClr val="tx1"/>
                          </a:solidFill>
                        </a:rPr>
                        <a:t>EIC construction complete?</a:t>
                      </a:r>
                      <a:endParaRPr lang="en-US" sz="16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7" descr="CMlumi_eA_Aug2010"/>
          <p:cNvPicPr>
            <a:picLocks noGrp="1" noChangeAspect="1" noChangeArrowheads="1"/>
          </p:cNvPicPr>
          <p:nvPr>
            <p:ph idx="4294967295"/>
          </p:nvPr>
        </p:nvPicPr>
        <p:blipFill>
          <a:blip r:embed="rId3" cstate="print"/>
          <a:srcRect/>
          <a:stretch>
            <a:fillRect/>
          </a:stretch>
        </p:blipFill>
        <p:spPr>
          <a:xfrm>
            <a:off x="2133600" y="3581400"/>
            <a:ext cx="4648200" cy="2814638"/>
          </a:xfrm>
        </p:spPr>
      </p:pic>
      <p:pic>
        <p:nvPicPr>
          <p:cNvPr id="16387" name="Picture 118" descr="CMlumi_ep_Aug2010"/>
          <p:cNvPicPr>
            <a:picLocks noChangeAspect="1" noChangeArrowheads="1"/>
          </p:cNvPicPr>
          <p:nvPr/>
        </p:nvPicPr>
        <p:blipFill>
          <a:blip r:embed="rId4" cstate="print"/>
          <a:srcRect/>
          <a:stretch>
            <a:fillRect/>
          </a:stretch>
        </p:blipFill>
        <p:spPr bwMode="auto">
          <a:xfrm>
            <a:off x="2136775" y="685800"/>
            <a:ext cx="4645025" cy="2811463"/>
          </a:xfrm>
          <a:prstGeom prst="rect">
            <a:avLst/>
          </a:prstGeom>
          <a:noFill/>
          <a:ln w="9525">
            <a:noFill/>
            <a:miter lim="800000"/>
            <a:headEnd/>
            <a:tailEnd/>
          </a:ln>
        </p:spPr>
      </p:pic>
      <p:sp>
        <p:nvSpPr>
          <p:cNvPr id="16388" name="Text Box 119"/>
          <p:cNvSpPr txBox="1">
            <a:spLocks noChangeArrowheads="1"/>
          </p:cNvSpPr>
          <p:nvPr/>
        </p:nvSpPr>
        <p:spPr bwMode="auto">
          <a:xfrm>
            <a:off x="3276600" y="6248400"/>
            <a:ext cx="396875" cy="457200"/>
          </a:xfrm>
          <a:prstGeom prst="rect">
            <a:avLst/>
          </a:prstGeom>
          <a:noFill/>
          <a:ln w="9525">
            <a:noFill/>
            <a:miter lim="800000"/>
            <a:headEnd/>
            <a:tailEnd/>
          </a:ln>
        </p:spPr>
        <p:txBody>
          <a:bodyPr>
            <a:spAutoFit/>
          </a:bodyPr>
          <a:lstStyle/>
          <a:p>
            <a:endParaRPr lang="en-US"/>
          </a:p>
        </p:txBody>
      </p:sp>
      <p:sp>
        <p:nvSpPr>
          <p:cNvPr id="16389" name="Text Box 120"/>
          <p:cNvSpPr txBox="1">
            <a:spLocks noChangeArrowheads="1"/>
          </p:cNvSpPr>
          <p:nvPr/>
        </p:nvSpPr>
        <p:spPr bwMode="auto">
          <a:xfrm>
            <a:off x="2097088" y="6415088"/>
            <a:ext cx="5141912" cy="366712"/>
          </a:xfrm>
          <a:prstGeom prst="rect">
            <a:avLst/>
          </a:prstGeom>
          <a:noFill/>
          <a:ln w="9525">
            <a:noFill/>
            <a:miter lim="800000"/>
            <a:headEnd/>
            <a:tailEnd/>
          </a:ln>
        </p:spPr>
        <p:txBody>
          <a:bodyPr wrap="none">
            <a:spAutoFit/>
          </a:bodyPr>
          <a:lstStyle/>
          <a:p>
            <a:r>
              <a:rPr lang="en-US">
                <a:solidFill>
                  <a:srgbClr val="0000FF"/>
                </a:solidFill>
                <a:latin typeface="Candara" pitchFamily="34" charset="0"/>
              </a:rPr>
              <a:t>https://eic.jlab.org/wiki/index.php/Machine_designs</a:t>
            </a:r>
            <a:endParaRPr lang="en-US"/>
          </a:p>
        </p:txBody>
      </p:sp>
      <p:sp>
        <p:nvSpPr>
          <p:cNvPr id="16390" name="Rectangle 122"/>
          <p:cNvSpPr>
            <a:spLocks noGrp="1" noChangeArrowheads="1"/>
          </p:cNvSpPr>
          <p:nvPr>
            <p:ph type="title" idx="4294967295"/>
          </p:nvPr>
        </p:nvSpPr>
        <p:spPr>
          <a:xfrm>
            <a:off x="685800" y="0"/>
            <a:ext cx="7772400" cy="533400"/>
          </a:xfrm>
        </p:spPr>
        <p:txBody>
          <a:bodyPr/>
          <a:lstStyle/>
          <a:p>
            <a:r>
              <a:rPr lang="en-US" sz="3200" b="1" dirty="0" smtClean="0">
                <a:solidFill>
                  <a:srgbClr val="0033CC"/>
                </a:solidFill>
                <a:latin typeface="Candara" pitchFamily="34" charset="0"/>
              </a:rPr>
              <a:t>MEIC &amp; ELIC: Luminosity Vs. CM Energy</a:t>
            </a:r>
          </a:p>
        </p:txBody>
      </p:sp>
      <p:pic>
        <p:nvPicPr>
          <p:cNvPr id="16391" name="Picture 1"/>
          <p:cNvPicPr>
            <a:picLocks noChangeAspect="1" noChangeArrowheads="1"/>
          </p:cNvPicPr>
          <p:nvPr/>
        </p:nvPicPr>
        <p:blipFill>
          <a:blip r:embed="rId5" cstate="print"/>
          <a:srcRect/>
          <a:stretch>
            <a:fillRect/>
          </a:stretch>
        </p:blipFill>
        <p:spPr bwMode="auto">
          <a:xfrm>
            <a:off x="762000" y="76200"/>
            <a:ext cx="1371600" cy="463550"/>
          </a:xfrm>
          <a:prstGeom prst="rect">
            <a:avLst/>
          </a:prstGeom>
          <a:noFill/>
          <a:ln w="9525">
            <a:noFill/>
            <a:miter lim="800000"/>
            <a:headEnd/>
            <a:tailEnd/>
          </a:ln>
        </p:spPr>
      </p:pic>
      <p:sp>
        <p:nvSpPr>
          <p:cNvPr id="16392" name="Text Box 124"/>
          <p:cNvSpPr txBox="1">
            <a:spLocks noChangeArrowheads="1"/>
          </p:cNvSpPr>
          <p:nvPr/>
        </p:nvSpPr>
        <p:spPr bwMode="auto">
          <a:xfrm>
            <a:off x="304800" y="762000"/>
            <a:ext cx="1516063" cy="366713"/>
          </a:xfrm>
          <a:prstGeom prst="rect">
            <a:avLst/>
          </a:prstGeom>
          <a:noFill/>
          <a:ln w="9525">
            <a:noFill/>
            <a:miter lim="800000"/>
            <a:headEnd/>
            <a:tailEnd/>
          </a:ln>
        </p:spPr>
        <p:txBody>
          <a:bodyPr wrap="none">
            <a:spAutoFit/>
          </a:bodyPr>
          <a:lstStyle/>
          <a:p>
            <a:r>
              <a:rPr lang="en-US" b="1">
                <a:solidFill>
                  <a:srgbClr val="0000FF"/>
                </a:solidFill>
                <a:latin typeface="Candara" pitchFamily="34" charset="0"/>
              </a:rPr>
              <a:t>e + p facilities</a:t>
            </a:r>
            <a:endParaRPr lang="en-US" b="1"/>
          </a:p>
        </p:txBody>
      </p:sp>
      <p:sp>
        <p:nvSpPr>
          <p:cNvPr id="16393" name="Text Box 125"/>
          <p:cNvSpPr txBox="1">
            <a:spLocks noChangeArrowheads="1"/>
          </p:cNvSpPr>
          <p:nvPr/>
        </p:nvSpPr>
        <p:spPr bwMode="auto">
          <a:xfrm>
            <a:off x="304800" y="3671888"/>
            <a:ext cx="1531938" cy="366712"/>
          </a:xfrm>
          <a:prstGeom prst="rect">
            <a:avLst/>
          </a:prstGeom>
          <a:noFill/>
          <a:ln w="9525">
            <a:noFill/>
            <a:miter lim="800000"/>
            <a:headEnd/>
            <a:tailEnd/>
          </a:ln>
        </p:spPr>
        <p:txBody>
          <a:bodyPr wrap="none">
            <a:spAutoFit/>
          </a:bodyPr>
          <a:lstStyle/>
          <a:p>
            <a:r>
              <a:rPr lang="en-US" b="1">
                <a:solidFill>
                  <a:srgbClr val="0000FF"/>
                </a:solidFill>
                <a:latin typeface="Candara" pitchFamily="34" charset="0"/>
              </a:rPr>
              <a:t>e + A facilities</a:t>
            </a:r>
            <a:endParaRPr lang="en-US"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Quarks &amp; Anti-Quarks in Nuclei</a:t>
            </a:r>
          </a:p>
        </p:txBody>
      </p:sp>
      <p:pic>
        <p:nvPicPr>
          <p:cNvPr id="19" name="Picture 2" descr="a"/>
          <p:cNvPicPr>
            <a:picLocks noChangeAspect="1" noChangeArrowheads="1"/>
          </p:cNvPicPr>
          <p:nvPr/>
        </p:nvPicPr>
        <p:blipFill>
          <a:blip r:embed="rId2" cstate="print"/>
          <a:srcRect/>
          <a:stretch>
            <a:fillRect/>
          </a:stretch>
        </p:blipFill>
        <p:spPr bwMode="auto">
          <a:xfrm>
            <a:off x="5445125" y="2616200"/>
            <a:ext cx="3622675" cy="3989387"/>
          </a:xfrm>
          <a:prstGeom prst="rect">
            <a:avLst/>
          </a:prstGeom>
          <a:noFill/>
          <a:ln w="9525">
            <a:noFill/>
            <a:miter lim="800000"/>
            <a:headEnd/>
            <a:tailEnd/>
          </a:ln>
        </p:spPr>
      </p:pic>
      <p:sp>
        <p:nvSpPr>
          <p:cNvPr id="20" name="Text Box 3"/>
          <p:cNvSpPr txBox="1">
            <a:spLocks noChangeArrowheads="1"/>
          </p:cNvSpPr>
          <p:nvPr/>
        </p:nvSpPr>
        <p:spPr bwMode="auto">
          <a:xfrm>
            <a:off x="8188324" y="2825750"/>
            <a:ext cx="682625" cy="338137"/>
          </a:xfrm>
          <a:prstGeom prst="rect">
            <a:avLst/>
          </a:prstGeom>
          <a:noFill/>
          <a:ln w="9525">
            <a:solidFill>
              <a:srgbClr val="3333FF"/>
            </a:solidFill>
            <a:miter lim="800000"/>
            <a:headEnd/>
            <a:tailEnd/>
          </a:ln>
        </p:spPr>
        <p:txBody>
          <a:bodyPr wrap="square">
            <a:spAutoFit/>
          </a:bodyPr>
          <a:lstStyle/>
          <a:p>
            <a:pPr>
              <a:defRPr/>
            </a:pPr>
            <a:r>
              <a:rPr lang="en-US" sz="1600" dirty="0">
                <a:solidFill>
                  <a:srgbClr val="3333FF"/>
                </a:solidFill>
                <a:latin typeface="+mn-lt"/>
                <a:cs typeface="Arial" pitchFamily="34" charset="0"/>
              </a:rPr>
              <a:t>E772</a:t>
            </a:r>
          </a:p>
        </p:txBody>
      </p:sp>
      <p:pic>
        <p:nvPicPr>
          <p:cNvPr id="28677" name="Picture 2"/>
          <p:cNvPicPr>
            <a:picLocks noChangeAspect="1" noChangeArrowheads="1"/>
          </p:cNvPicPr>
          <p:nvPr/>
        </p:nvPicPr>
        <p:blipFill>
          <a:blip r:embed="rId3" cstate="print"/>
          <a:srcRect r="68716" b="22501"/>
          <a:stretch>
            <a:fillRect/>
          </a:stretch>
        </p:blipFill>
        <p:spPr bwMode="auto">
          <a:xfrm>
            <a:off x="193675" y="822325"/>
            <a:ext cx="1630363" cy="1536700"/>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l="75024" b="22501"/>
          <a:stretch>
            <a:fillRect/>
          </a:stretch>
        </p:blipFill>
        <p:spPr bwMode="auto">
          <a:xfrm>
            <a:off x="7616825" y="860425"/>
            <a:ext cx="1301750" cy="1536700"/>
          </a:xfrm>
          <a:prstGeom prst="rect">
            <a:avLst/>
          </a:prstGeom>
          <a:noFill/>
          <a:ln w="9525">
            <a:noFill/>
            <a:miter lim="800000"/>
            <a:headEnd/>
            <a:tailEnd/>
          </a:ln>
        </p:spPr>
      </p:pic>
      <p:sp>
        <p:nvSpPr>
          <p:cNvPr id="23" name="Rectangle 31"/>
          <p:cNvSpPr>
            <a:spLocks noChangeArrowheads="1"/>
          </p:cNvSpPr>
          <p:nvPr/>
        </p:nvSpPr>
        <p:spPr bwMode="auto">
          <a:xfrm>
            <a:off x="5441950" y="1092200"/>
            <a:ext cx="2257425" cy="1076325"/>
          </a:xfrm>
          <a:prstGeom prst="rect">
            <a:avLst/>
          </a:prstGeom>
          <a:noFill/>
          <a:ln w="9525">
            <a:noFill/>
            <a:miter lim="800000"/>
            <a:headEnd/>
            <a:tailEnd/>
          </a:ln>
        </p:spPr>
        <p:txBody>
          <a:bodyPr>
            <a:spAutoFit/>
          </a:bodyPr>
          <a:lstStyle/>
          <a:p>
            <a:pPr>
              <a:defRPr/>
            </a:pPr>
            <a:r>
              <a:rPr lang="en-US" sz="1600" dirty="0" err="1">
                <a:latin typeface="+mn-lt"/>
                <a:cs typeface="Arial" pitchFamily="34" charset="0"/>
              </a:rPr>
              <a:t>Drell</a:t>
            </a:r>
            <a:r>
              <a:rPr lang="en-US" sz="1600" dirty="0">
                <a:latin typeface="+mn-lt"/>
                <a:cs typeface="Arial" pitchFamily="34" charset="0"/>
              </a:rPr>
              <a:t>-Yan: Is the EMC effect a valence quark phenomenon or are </a:t>
            </a:r>
            <a:r>
              <a:rPr lang="en-US" sz="1600" dirty="0">
                <a:solidFill>
                  <a:srgbClr val="0033CC"/>
                </a:solidFill>
                <a:latin typeface="+mn-lt"/>
                <a:cs typeface="Arial" pitchFamily="34" charset="0"/>
              </a:rPr>
              <a:t>sea quarks involved?</a:t>
            </a:r>
          </a:p>
        </p:txBody>
      </p:sp>
      <p:pic>
        <p:nvPicPr>
          <p:cNvPr id="28680" name="Picture 8" descr="emc_new_talk_new"/>
          <p:cNvPicPr>
            <a:picLocks noChangeAspect="1" noChangeArrowheads="1"/>
          </p:cNvPicPr>
          <p:nvPr/>
        </p:nvPicPr>
        <p:blipFill>
          <a:blip r:embed="rId4" cstate="print"/>
          <a:srcRect l="3062"/>
          <a:stretch>
            <a:fillRect/>
          </a:stretch>
        </p:blipFill>
        <p:spPr bwMode="auto">
          <a:xfrm>
            <a:off x="84138" y="2763837"/>
            <a:ext cx="5372100" cy="3860800"/>
          </a:xfrm>
          <a:prstGeom prst="rect">
            <a:avLst/>
          </a:prstGeom>
          <a:noFill/>
          <a:ln w="9525">
            <a:noFill/>
            <a:miter lim="800000"/>
            <a:headEnd/>
            <a:tailEnd/>
          </a:ln>
        </p:spPr>
      </p:pic>
      <p:sp>
        <p:nvSpPr>
          <p:cNvPr id="28681" name="Rectangle 9"/>
          <p:cNvSpPr>
            <a:spLocks noChangeArrowheads="1"/>
          </p:cNvSpPr>
          <p:nvPr/>
        </p:nvSpPr>
        <p:spPr bwMode="auto">
          <a:xfrm>
            <a:off x="84138" y="3462337"/>
            <a:ext cx="400050" cy="1638300"/>
          </a:xfrm>
          <a:prstGeom prst="rect">
            <a:avLst/>
          </a:prstGeom>
          <a:solidFill>
            <a:schemeClr val="bg1"/>
          </a:solidFill>
          <a:ln w="9525">
            <a:noFill/>
            <a:miter lim="800000"/>
            <a:headEnd/>
            <a:tailEnd/>
          </a:ln>
        </p:spPr>
        <p:txBody>
          <a:bodyPr wrap="none" anchor="ctr"/>
          <a:lstStyle/>
          <a:p>
            <a:endParaRPr lang="en-US"/>
          </a:p>
        </p:txBody>
      </p:sp>
      <p:sp>
        <p:nvSpPr>
          <p:cNvPr id="28682" name="Rectangle 10"/>
          <p:cNvSpPr>
            <a:spLocks noChangeArrowheads="1"/>
          </p:cNvSpPr>
          <p:nvPr/>
        </p:nvSpPr>
        <p:spPr bwMode="auto">
          <a:xfrm>
            <a:off x="2644775" y="6219825"/>
            <a:ext cx="723900" cy="406400"/>
          </a:xfrm>
          <a:prstGeom prst="rect">
            <a:avLst/>
          </a:prstGeom>
          <a:solidFill>
            <a:schemeClr val="bg1"/>
          </a:solidFill>
          <a:ln w="9525" algn="ctr">
            <a:noFill/>
            <a:miter lim="800000"/>
            <a:headEnd/>
            <a:tailEnd/>
          </a:ln>
        </p:spPr>
        <p:txBody>
          <a:bodyPr wrap="none" anchor="ctr"/>
          <a:lstStyle/>
          <a:p>
            <a:endParaRPr lang="en-US"/>
          </a:p>
        </p:txBody>
      </p:sp>
      <p:sp>
        <p:nvSpPr>
          <p:cNvPr id="26" name="Text Box 11"/>
          <p:cNvSpPr txBox="1">
            <a:spLocks noChangeArrowheads="1"/>
          </p:cNvSpPr>
          <p:nvPr/>
        </p:nvSpPr>
        <p:spPr bwMode="auto">
          <a:xfrm>
            <a:off x="3248025" y="6169025"/>
            <a:ext cx="355600" cy="460375"/>
          </a:xfrm>
          <a:prstGeom prst="rect">
            <a:avLst/>
          </a:prstGeom>
          <a:noFill/>
          <a:ln w="9525" algn="ctr">
            <a:noFill/>
            <a:miter lim="800000"/>
            <a:headEnd/>
            <a:tailEnd/>
          </a:ln>
        </p:spPr>
        <p:txBody>
          <a:bodyPr wrap="none">
            <a:spAutoFit/>
          </a:bodyPr>
          <a:lstStyle/>
          <a:p>
            <a:pPr algn="ctr">
              <a:defRPr/>
            </a:pPr>
            <a:r>
              <a:rPr lang="en-US" b="1" dirty="0">
                <a:latin typeface="+mn-lt"/>
                <a:cs typeface="Arial" pitchFamily="34" charset="0"/>
              </a:rPr>
              <a:t>x</a:t>
            </a:r>
          </a:p>
        </p:txBody>
      </p:sp>
      <p:sp>
        <p:nvSpPr>
          <p:cNvPr id="31" name="TextBox 30"/>
          <p:cNvSpPr txBox="1"/>
          <p:nvPr/>
        </p:nvSpPr>
        <p:spPr>
          <a:xfrm rot="16200000">
            <a:off x="-214312" y="4229100"/>
            <a:ext cx="996950" cy="400050"/>
          </a:xfrm>
          <a:prstGeom prst="rect">
            <a:avLst/>
          </a:prstGeom>
          <a:noFill/>
        </p:spPr>
        <p:txBody>
          <a:bodyPr wrap="none">
            <a:spAutoFit/>
          </a:bodyPr>
          <a:lstStyle/>
          <a:p>
            <a:pPr>
              <a:defRPr/>
            </a:pPr>
            <a:r>
              <a:rPr lang="en-US" sz="2000" dirty="0">
                <a:latin typeface="+mn-lt"/>
                <a:cs typeface="Arial" pitchFamily="34" charset="0"/>
              </a:rPr>
              <a:t>F</a:t>
            </a:r>
            <a:r>
              <a:rPr lang="en-US" sz="2000" baseline="-25000" dirty="0">
                <a:latin typeface="+mn-lt"/>
                <a:cs typeface="Arial" pitchFamily="34" charset="0"/>
              </a:rPr>
              <a:t>2</a:t>
            </a:r>
            <a:r>
              <a:rPr lang="en-US" sz="2000" baseline="30000" dirty="0">
                <a:latin typeface="+mn-lt"/>
                <a:cs typeface="Arial" pitchFamily="34" charset="0"/>
              </a:rPr>
              <a:t>A</a:t>
            </a:r>
            <a:r>
              <a:rPr lang="en-US" sz="2000" dirty="0">
                <a:latin typeface="+mn-lt"/>
                <a:cs typeface="Arial" pitchFamily="34" charset="0"/>
              </a:rPr>
              <a:t>/F</a:t>
            </a:r>
            <a:r>
              <a:rPr lang="en-US" sz="2000" baseline="-25000" dirty="0">
                <a:latin typeface="+mn-lt"/>
                <a:cs typeface="Arial" pitchFamily="34" charset="0"/>
              </a:rPr>
              <a:t>2</a:t>
            </a:r>
            <a:r>
              <a:rPr lang="en-US" sz="2000" baseline="30000" dirty="0">
                <a:latin typeface="+mn-lt"/>
                <a:cs typeface="Arial" pitchFamily="34" charset="0"/>
              </a:rPr>
              <a:t>D</a:t>
            </a:r>
          </a:p>
        </p:txBody>
      </p:sp>
      <p:sp>
        <p:nvSpPr>
          <p:cNvPr id="32" name="Rectangle 31"/>
          <p:cNvSpPr/>
          <p:nvPr/>
        </p:nvSpPr>
        <p:spPr>
          <a:xfrm>
            <a:off x="1755775" y="876300"/>
            <a:ext cx="3563938" cy="1570038"/>
          </a:xfrm>
          <a:prstGeom prst="rect">
            <a:avLst/>
          </a:prstGeom>
        </p:spPr>
        <p:txBody>
          <a:bodyPr>
            <a:spAutoFit/>
          </a:bodyPr>
          <a:lstStyle/>
          <a:p>
            <a:pPr>
              <a:buFont typeface="Arial" pitchFamily="34" charset="0"/>
              <a:buChar char="•"/>
              <a:defRPr/>
            </a:pPr>
            <a:r>
              <a:rPr lang="en-US" sz="1600" dirty="0">
                <a:latin typeface="+mn-lt"/>
                <a:cs typeface="Arial" pitchFamily="34" charset="0"/>
              </a:rPr>
              <a:t> F</a:t>
            </a:r>
            <a:r>
              <a:rPr lang="en-US" sz="1600" baseline="-25000" dirty="0">
                <a:latin typeface="+mn-lt"/>
                <a:cs typeface="Arial" pitchFamily="34" charset="0"/>
              </a:rPr>
              <a:t>2</a:t>
            </a:r>
            <a:r>
              <a:rPr lang="en-US" sz="1600" dirty="0">
                <a:latin typeface="+mn-lt"/>
                <a:cs typeface="Arial" pitchFamily="34" charset="0"/>
              </a:rPr>
              <a:t> structure functions, or quark distributions, are altered in nuclei</a:t>
            </a:r>
          </a:p>
          <a:p>
            <a:pPr>
              <a:buFont typeface="Arial" pitchFamily="34" charset="0"/>
              <a:buChar char="•"/>
              <a:defRPr/>
            </a:pPr>
            <a:r>
              <a:rPr lang="en-US" sz="1600" dirty="0">
                <a:latin typeface="+mn-lt"/>
                <a:cs typeface="Arial" pitchFamily="34" charset="0"/>
              </a:rPr>
              <a:t> ~</a:t>
            </a:r>
            <a:r>
              <a:rPr lang="en-US" sz="1600" dirty="0">
                <a:solidFill>
                  <a:srgbClr val="0000FF"/>
                </a:solidFill>
                <a:latin typeface="+mn-lt"/>
                <a:cs typeface="Arial" pitchFamily="34" charset="0"/>
              </a:rPr>
              <a:t>1000 papers on the topic</a:t>
            </a:r>
            <a:r>
              <a:rPr lang="en-US" sz="1600" dirty="0">
                <a:latin typeface="+mn-lt"/>
                <a:cs typeface="Arial" pitchFamily="34" charset="0"/>
              </a:rPr>
              <a:t>; the best models explain the curve by change of nucleon structure - BUT we are still learning (</a:t>
            </a:r>
            <a:r>
              <a:rPr lang="en-US" sz="1600" dirty="0">
                <a:solidFill>
                  <a:srgbClr val="FF0000"/>
                </a:solidFill>
                <a:latin typeface="+mn-lt"/>
                <a:cs typeface="Arial" pitchFamily="34" charset="0"/>
              </a:rPr>
              <a:t>e.g. local density effect</a:t>
            </a:r>
            <a:r>
              <a:rPr lang="en-US" sz="1600" dirty="0">
                <a:latin typeface="+mn-lt"/>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err="1" smtClean="0">
                <a:solidFill>
                  <a:srgbClr val="FF0000"/>
                </a:solidFill>
                <a:latin typeface="+mn-lt"/>
                <a:ea typeface="ＭＳ Ｐゴシック" pitchFamily="-107" charset="-128"/>
                <a:cs typeface="Arial" charset="0"/>
              </a:rPr>
              <a:t>Hadronization</a:t>
            </a:r>
            <a:endParaRPr lang="en-US" sz="4400" b="1" dirty="0">
              <a:solidFill>
                <a:srgbClr val="FF0000"/>
              </a:solidFill>
              <a:latin typeface="+mn-lt"/>
              <a:ea typeface="ＭＳ Ｐゴシック" pitchFamily="-107" charset="-128"/>
              <a:cs typeface="Arial" charset="0"/>
            </a:endParaRPr>
          </a:p>
        </p:txBody>
      </p:sp>
      <p:sp>
        <p:nvSpPr>
          <p:cNvPr id="19" name="TextBox 18"/>
          <p:cNvSpPr txBox="1"/>
          <p:nvPr/>
        </p:nvSpPr>
        <p:spPr>
          <a:xfrm>
            <a:off x="838200" y="1200090"/>
            <a:ext cx="7696200" cy="400110"/>
          </a:xfrm>
          <a:prstGeom prst="rect">
            <a:avLst/>
          </a:prstGeom>
          <a:noFill/>
          <a:ln w="28575">
            <a:solidFill>
              <a:schemeClr val="tx1"/>
            </a:solidFill>
          </a:ln>
        </p:spPr>
        <p:txBody>
          <a:bodyPr wrap="square">
            <a:spAutoFit/>
          </a:bodyPr>
          <a:lstStyle/>
          <a:p>
            <a:pPr algn="ct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Explore the interaction of color charges with matter </a:t>
            </a:r>
            <a:endParaRPr lang="en-US" sz="2000" b="1" dirty="0">
              <a:solidFill>
                <a:srgbClr val="FF0000"/>
              </a:solidFill>
              <a:latin typeface="+mn-lt"/>
              <a:ea typeface="ＭＳ Ｐゴシック"/>
              <a:cs typeface="ＭＳ Ｐゴシック"/>
            </a:endParaRPr>
          </a:p>
        </p:txBody>
      </p:sp>
      <p:sp>
        <p:nvSpPr>
          <p:cNvPr id="20" name="Text Box 50"/>
          <p:cNvSpPr txBox="1">
            <a:spLocks noChangeArrowheads="1"/>
          </p:cNvSpPr>
          <p:nvPr/>
        </p:nvSpPr>
        <p:spPr bwMode="auto">
          <a:xfrm>
            <a:off x="1143000" y="5486400"/>
            <a:ext cx="6858000" cy="707886"/>
          </a:xfrm>
          <a:prstGeom prst="rect">
            <a:avLst/>
          </a:prstGeom>
          <a:noFill/>
          <a:ln w="28575">
            <a:solidFill>
              <a:schemeClr val="tx1"/>
            </a:solidFill>
            <a:miter lim="800000"/>
            <a:headEnd/>
            <a:tailEnd/>
          </a:ln>
        </p:spPr>
        <p:txBody>
          <a:bodyPr wrap="square">
            <a:spAutoFit/>
          </a:bodyPr>
          <a:lstStyle/>
          <a:p>
            <a:pP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Understand the conversion of quarks and gluons to hadrons through fragmentation and breakup </a:t>
            </a:r>
            <a:endParaRPr lang="en-US" sz="2000" b="1" dirty="0">
              <a:solidFill>
                <a:srgbClr val="FF0000"/>
              </a:solidFill>
              <a:latin typeface="+mn-lt"/>
              <a:ea typeface="ＭＳ Ｐゴシック"/>
              <a:cs typeface="ＭＳ Ｐゴシック"/>
            </a:endParaRPr>
          </a:p>
        </p:txBody>
      </p:sp>
      <p:pic>
        <p:nvPicPr>
          <p:cNvPr id="1027" name="Picture 3"/>
          <p:cNvPicPr>
            <a:picLocks noChangeAspect="1" noChangeArrowheads="1"/>
          </p:cNvPicPr>
          <p:nvPr/>
        </p:nvPicPr>
        <p:blipFill>
          <a:blip r:embed="rId2" cstate="print"/>
          <a:srcRect/>
          <a:stretch>
            <a:fillRect/>
          </a:stretch>
        </p:blipFill>
        <p:spPr bwMode="auto">
          <a:xfrm>
            <a:off x="3588544" y="1993106"/>
            <a:ext cx="5479256" cy="280749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52400" y="1866900"/>
            <a:ext cx="3390900" cy="3238500"/>
          </a:xfrm>
          <a:prstGeom prst="rect">
            <a:avLst/>
          </a:prstGeom>
          <a:noFill/>
          <a:ln w="9525">
            <a:noFill/>
            <a:miter lim="800000"/>
            <a:headEnd/>
            <a:tailEnd/>
          </a:ln>
        </p:spPr>
      </p:pic>
      <p:sp>
        <p:nvSpPr>
          <p:cNvPr id="21" name="TextBox 20"/>
          <p:cNvSpPr txBox="1"/>
          <p:nvPr/>
        </p:nvSpPr>
        <p:spPr>
          <a:xfrm>
            <a:off x="5867400" y="2313801"/>
            <a:ext cx="1181734" cy="276999"/>
          </a:xfrm>
          <a:prstGeom prst="rect">
            <a:avLst/>
          </a:prstGeom>
          <a:noFill/>
        </p:spPr>
        <p:txBody>
          <a:bodyPr wrap="none" rtlCol="0">
            <a:spAutoFit/>
          </a:bodyPr>
          <a:lstStyle/>
          <a:p>
            <a:r>
              <a:rPr lang="en-US" sz="1200" dirty="0" smtClean="0"/>
              <a:t>(1 month only)</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
          <p:cNvSpPr txBox="1">
            <a:spLocks noChangeArrowheads="1"/>
          </p:cNvSpPr>
          <p:nvPr/>
        </p:nvSpPr>
        <p:spPr bwMode="auto">
          <a:xfrm>
            <a:off x="142875" y="68263"/>
            <a:ext cx="8848725" cy="584200"/>
          </a:xfrm>
          <a:prstGeom prst="rect">
            <a:avLst/>
          </a:prstGeom>
          <a:noFill/>
          <a:ln w="9525">
            <a:noFill/>
            <a:miter lim="800000"/>
            <a:headEnd/>
            <a:tailEnd/>
          </a:ln>
        </p:spPr>
        <p:txBody>
          <a:bodyPr>
            <a:spAutoFit/>
          </a:bodyPr>
          <a:lstStyle/>
          <a:p>
            <a:pPr algn="ctr">
              <a:defRPr/>
            </a:pPr>
            <a:r>
              <a:rPr lang="en-US" sz="3200" b="1" dirty="0" err="1">
                <a:solidFill>
                  <a:srgbClr val="FF0000"/>
                </a:solidFill>
                <a:latin typeface="+mn-lt"/>
                <a:ea typeface="ＭＳ Ｐゴシック" pitchFamily="-107" charset="-128"/>
                <a:cs typeface="Arial" charset="0"/>
              </a:rPr>
              <a:t>EIC@JLab</a:t>
            </a:r>
            <a:r>
              <a:rPr lang="en-US" sz="3200" b="1" dirty="0">
                <a:solidFill>
                  <a:srgbClr val="FF0000"/>
                </a:solidFill>
                <a:latin typeface="+mn-lt"/>
                <a:ea typeface="ＭＳ Ｐゴシック" pitchFamily="-107" charset="-128"/>
                <a:cs typeface="Arial" charset="0"/>
              </a:rPr>
              <a:t> High-Level Science Overview</a:t>
            </a:r>
          </a:p>
        </p:txBody>
      </p:sp>
      <p:pic>
        <p:nvPicPr>
          <p:cNvPr id="82947" name="Picture 5"/>
          <p:cNvPicPr>
            <a:picLocks noChangeAspect="1" noChangeArrowheads="1"/>
          </p:cNvPicPr>
          <p:nvPr/>
        </p:nvPicPr>
        <p:blipFill>
          <a:blip r:embed="rId2" cstate="print"/>
          <a:srcRect/>
          <a:stretch>
            <a:fillRect/>
          </a:stretch>
        </p:blipFill>
        <p:spPr bwMode="auto">
          <a:xfrm>
            <a:off x="717550" y="3429000"/>
            <a:ext cx="2719388" cy="2924175"/>
          </a:xfrm>
          <a:prstGeom prst="rect">
            <a:avLst/>
          </a:prstGeom>
          <a:noFill/>
          <a:ln w="12700" algn="ctr">
            <a:noFill/>
            <a:miter lim="800000"/>
            <a:headEnd/>
            <a:tailEnd/>
          </a:ln>
        </p:spPr>
      </p:pic>
      <p:sp>
        <p:nvSpPr>
          <p:cNvPr id="8" name="Text Box 14"/>
          <p:cNvSpPr txBox="1">
            <a:spLocks noChangeArrowheads="1"/>
          </p:cNvSpPr>
          <p:nvPr/>
        </p:nvSpPr>
        <p:spPr bwMode="auto">
          <a:xfrm>
            <a:off x="304800" y="6235700"/>
            <a:ext cx="1008063" cy="369888"/>
          </a:xfrm>
          <a:prstGeom prst="rect">
            <a:avLst/>
          </a:prstGeom>
          <a:noFill/>
          <a:ln w="12700">
            <a:noFill/>
            <a:miter lim="800000"/>
            <a:headEnd/>
            <a:tailEnd/>
          </a:ln>
          <a:effectLst/>
        </p:spPr>
        <p:txBody>
          <a:bodyPr wrap="none">
            <a:spAutoFit/>
          </a:bodyPr>
          <a:lstStyle/>
          <a:p>
            <a:pPr>
              <a:defRPr/>
            </a:pPr>
            <a:r>
              <a:rPr lang="en-US" b="1" dirty="0">
                <a:solidFill>
                  <a:schemeClr val="accent2"/>
                </a:solidFill>
                <a:latin typeface="+mn-lt"/>
                <a:ea typeface="ＭＳ Ｐゴシック" pitchFamily="1" charset="-128"/>
              </a:rPr>
              <a:t>12 </a:t>
            </a:r>
            <a:r>
              <a:rPr lang="en-US" b="1" dirty="0" err="1">
                <a:solidFill>
                  <a:schemeClr val="accent2"/>
                </a:solidFill>
                <a:latin typeface="+mn-lt"/>
                <a:ea typeface="ＭＳ Ｐゴシック" pitchFamily="1" charset="-128"/>
              </a:rPr>
              <a:t>GeV</a:t>
            </a:r>
            <a:endParaRPr lang="en-US" b="1" dirty="0">
              <a:solidFill>
                <a:schemeClr val="accent2"/>
              </a:solidFill>
              <a:latin typeface="+mn-lt"/>
              <a:ea typeface="ＭＳ Ｐゴシック" pitchFamily="1" charset="-128"/>
            </a:endParaRPr>
          </a:p>
        </p:txBody>
      </p:sp>
      <p:sp>
        <p:nvSpPr>
          <p:cNvPr id="82949" name="Line 11"/>
          <p:cNvSpPr>
            <a:spLocks noChangeShapeType="1"/>
          </p:cNvSpPr>
          <p:nvPr/>
        </p:nvSpPr>
        <p:spPr bwMode="auto">
          <a:xfrm rot="-120000">
            <a:off x="1333500" y="6402388"/>
            <a:ext cx="1679575" cy="46037"/>
          </a:xfrm>
          <a:prstGeom prst="line">
            <a:avLst/>
          </a:prstGeom>
          <a:noFill/>
          <a:ln w="76200">
            <a:solidFill>
              <a:schemeClr val="accent2"/>
            </a:solidFill>
            <a:round/>
            <a:headEnd/>
            <a:tailEnd type="triangle" w="med" len="med"/>
          </a:ln>
        </p:spPr>
        <p:txBody>
          <a:bodyPr/>
          <a:lstStyle/>
          <a:p>
            <a:endParaRPr lang="en-US"/>
          </a:p>
        </p:txBody>
      </p:sp>
      <p:sp>
        <p:nvSpPr>
          <p:cNvPr id="7" name="TextBox 3"/>
          <p:cNvSpPr txBox="1">
            <a:spLocks noChangeArrowheads="1"/>
          </p:cNvSpPr>
          <p:nvPr/>
        </p:nvSpPr>
        <p:spPr bwMode="auto">
          <a:xfrm>
            <a:off x="288925" y="609600"/>
            <a:ext cx="8593138" cy="647700"/>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ea typeface="ＭＳ Ｐゴシック" pitchFamily="-107" charset="-128"/>
                <a:cs typeface="Arial" charset="0"/>
              </a:rPr>
              <a:t> Hadrons in QCD are relativistic many-body systems, with a fluctuating number of elementary quark/gluon constituents and a very rich structure of the wave function. </a:t>
            </a:r>
          </a:p>
        </p:txBody>
      </p:sp>
      <p:sp>
        <p:nvSpPr>
          <p:cNvPr id="10" name="TextBox 3"/>
          <p:cNvSpPr txBox="1">
            <a:spLocks noChangeArrowheads="1"/>
          </p:cNvSpPr>
          <p:nvPr/>
        </p:nvSpPr>
        <p:spPr bwMode="auto">
          <a:xfrm>
            <a:off x="288925" y="1571625"/>
            <a:ext cx="3498850" cy="1476375"/>
          </a:xfrm>
          <a:prstGeom prst="rect">
            <a:avLst/>
          </a:prstGeom>
          <a:noFill/>
          <a:ln w="9525">
            <a:noFill/>
            <a:miter lim="800000"/>
            <a:headEnd/>
            <a:tailEnd/>
          </a:ln>
        </p:spPr>
        <p:txBody>
          <a:bodyPr>
            <a:spAutoFit/>
          </a:bodyPr>
          <a:lstStyle/>
          <a:p>
            <a:pPr>
              <a:buFont typeface="Arial" pitchFamily="34" charset="0"/>
              <a:buChar char="•"/>
              <a:defRPr/>
            </a:pPr>
            <a:r>
              <a:rPr lang="en-US" dirty="0">
                <a:solidFill>
                  <a:srgbClr val="262FE6"/>
                </a:solidFill>
                <a:latin typeface="+mn-lt"/>
                <a:ea typeface="ＭＳ Ｐゴシック" pitchFamily="-107" charset="-128"/>
                <a:cs typeface="Arial" charset="0"/>
              </a:rPr>
              <a:t> With 12 </a:t>
            </a:r>
            <a:r>
              <a:rPr lang="en-US" dirty="0" err="1">
                <a:solidFill>
                  <a:srgbClr val="262FE6"/>
                </a:solidFill>
                <a:latin typeface="+mn-lt"/>
                <a:ea typeface="ＭＳ Ｐゴシック" pitchFamily="-107" charset="-128"/>
                <a:cs typeface="Arial" charset="0"/>
              </a:rPr>
              <a:t>GeV</a:t>
            </a:r>
            <a:r>
              <a:rPr lang="en-US" dirty="0">
                <a:solidFill>
                  <a:srgbClr val="262FE6"/>
                </a:solidFill>
                <a:latin typeface="+mn-lt"/>
                <a:ea typeface="ＭＳ Ｐゴシック" pitchFamily="-107" charset="-128"/>
                <a:cs typeface="Arial" charset="0"/>
              </a:rPr>
              <a:t> we study mostly the </a:t>
            </a:r>
            <a:r>
              <a:rPr lang="en-US" u="sng" dirty="0">
                <a:solidFill>
                  <a:srgbClr val="262FE6"/>
                </a:solidFill>
                <a:latin typeface="+mn-lt"/>
                <a:ea typeface="ＭＳ Ｐゴシック" pitchFamily="-107" charset="-128"/>
                <a:cs typeface="Arial" charset="0"/>
              </a:rPr>
              <a:t>valence quark component</a:t>
            </a:r>
            <a:r>
              <a:rPr lang="en-US" dirty="0">
                <a:solidFill>
                  <a:srgbClr val="262FE6"/>
                </a:solidFill>
                <a:latin typeface="+mn-lt"/>
                <a:ea typeface="ＭＳ Ｐゴシック" pitchFamily="-107" charset="-128"/>
                <a:cs typeface="Arial" charset="0"/>
              </a:rPr>
              <a:t>, which can be described with methods of nuclear physics (fixed number of particles).</a:t>
            </a:r>
          </a:p>
        </p:txBody>
      </p:sp>
      <p:sp>
        <p:nvSpPr>
          <p:cNvPr id="11" name="TextBox 3"/>
          <p:cNvSpPr txBox="1">
            <a:spLocks noChangeArrowheads="1"/>
          </p:cNvSpPr>
          <p:nvPr/>
        </p:nvSpPr>
        <p:spPr bwMode="auto">
          <a:xfrm>
            <a:off x="3886200" y="1524000"/>
            <a:ext cx="5164138" cy="1754188"/>
          </a:xfrm>
          <a:prstGeom prst="rect">
            <a:avLst/>
          </a:prstGeom>
          <a:noFill/>
          <a:ln w="9525">
            <a:noFill/>
            <a:miter lim="800000"/>
            <a:headEnd/>
            <a:tailEnd/>
          </a:ln>
        </p:spPr>
        <p:txBody>
          <a:bodyPr>
            <a:spAutoFit/>
          </a:bodyPr>
          <a:lstStyle/>
          <a:p>
            <a:pPr>
              <a:buFont typeface="Arial" pitchFamily="34" charset="0"/>
              <a:buChar char="•"/>
              <a:defRPr/>
            </a:pPr>
            <a:r>
              <a:rPr lang="en-US" dirty="0">
                <a:solidFill>
                  <a:srgbClr val="FF0000"/>
                </a:solidFill>
                <a:latin typeface="+mn-lt"/>
                <a:ea typeface="ＭＳ Ｐゴシック" pitchFamily="-107" charset="-128"/>
                <a:cs typeface="Arial" charset="0"/>
              </a:rPr>
              <a:t> With an (M)EIC we enter the region where the many-body nature of hadrons, coupling to vacuum excitations, etc., become manifest and the theoretical methods are those of quantum field theory. An EIC aims to study the </a:t>
            </a:r>
            <a:r>
              <a:rPr lang="en-US" u="sng" dirty="0">
                <a:latin typeface="+mn-lt"/>
                <a:ea typeface="ＭＳ Ｐゴシック" pitchFamily="-107" charset="-128"/>
                <a:cs typeface="Arial" charset="0"/>
              </a:rPr>
              <a:t>sea quarks, gluons, and scale (Q</a:t>
            </a:r>
            <a:r>
              <a:rPr lang="en-US" u="sng" baseline="30000" dirty="0">
                <a:latin typeface="+mn-lt"/>
                <a:ea typeface="ＭＳ Ｐゴシック" pitchFamily="-107" charset="-128"/>
                <a:cs typeface="Arial" charset="0"/>
              </a:rPr>
              <a:t>2</a:t>
            </a:r>
            <a:r>
              <a:rPr lang="en-US" u="sng" dirty="0">
                <a:latin typeface="+mn-lt"/>
                <a:ea typeface="ＭＳ Ｐゴシック" pitchFamily="-107" charset="-128"/>
                <a:cs typeface="Arial" charset="0"/>
              </a:rPr>
              <a:t>) dependence</a:t>
            </a:r>
            <a:r>
              <a:rPr lang="en-US" dirty="0">
                <a:solidFill>
                  <a:srgbClr val="FF0000"/>
                </a:solidFill>
                <a:latin typeface="+mn-lt"/>
                <a:ea typeface="ＭＳ Ｐゴシック" pitchFamily="-107" charset="-128"/>
                <a:cs typeface="Arial" charset="0"/>
              </a:rPr>
              <a:t>.  </a:t>
            </a:r>
          </a:p>
        </p:txBody>
      </p:sp>
      <p:pic>
        <p:nvPicPr>
          <p:cNvPr id="82953" name="Picture 2" descr="cteq-pdfs-10gev2-liny"/>
          <p:cNvPicPr>
            <a:picLocks noChangeAspect="1" noChangeArrowheads="1"/>
          </p:cNvPicPr>
          <p:nvPr/>
        </p:nvPicPr>
        <p:blipFill>
          <a:blip r:embed="rId3" cstate="print"/>
          <a:srcRect/>
          <a:stretch>
            <a:fillRect/>
          </a:stretch>
        </p:blipFill>
        <p:spPr bwMode="auto">
          <a:xfrm>
            <a:off x="4283075" y="3459163"/>
            <a:ext cx="440372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EIClogo.png"/>
          <p:cNvPicPr>
            <a:picLocks noChangeAspect="1"/>
          </p:cNvPicPr>
          <p:nvPr/>
        </p:nvPicPr>
        <p:blipFill>
          <a:blip r:embed="rId2" cstate="print"/>
          <a:srcRect/>
          <a:stretch>
            <a:fillRect/>
          </a:stretch>
        </p:blipFill>
        <p:spPr bwMode="auto">
          <a:xfrm>
            <a:off x="3508375" y="1284288"/>
            <a:ext cx="2309813" cy="2255837"/>
          </a:xfrm>
          <a:prstGeom prst="rect">
            <a:avLst/>
          </a:prstGeom>
          <a:noFill/>
          <a:ln w="9525">
            <a:noFill/>
            <a:miter lim="800000"/>
            <a:headEnd/>
            <a:tailEnd/>
          </a:ln>
        </p:spPr>
      </p:pic>
      <p:sp>
        <p:nvSpPr>
          <p:cNvPr id="4" name="Rectangle 2"/>
          <p:cNvSpPr>
            <a:spLocks noGrp="1" noChangeArrowheads="1"/>
          </p:cNvSpPr>
          <p:nvPr>
            <p:ph type="title"/>
          </p:nvPr>
        </p:nvSpPr>
        <p:spPr>
          <a:xfrm>
            <a:off x="457200" y="12700"/>
            <a:ext cx="8229600" cy="754063"/>
          </a:xfrm>
        </p:spPr>
        <p:txBody>
          <a:bodyPr/>
          <a:lstStyle/>
          <a:p>
            <a:pPr>
              <a:defRPr/>
            </a:pPr>
            <a:r>
              <a:rPr lang="en-US" sz="4000" dirty="0" smtClean="0">
                <a:solidFill>
                  <a:schemeClr val="tx1"/>
                </a:solidFill>
                <a:latin typeface="Comic Sans MS" pitchFamily="66" charset="0"/>
                <a:ea typeface="ＭＳ Ｐゴシック" pitchFamily="-107" charset="-128"/>
              </a:rPr>
              <a:t>Nuclear Physics – </a:t>
            </a:r>
            <a:r>
              <a:rPr lang="en-US" sz="4000" dirty="0" smtClean="0">
                <a:solidFill>
                  <a:schemeClr val="bg1">
                    <a:lumMod val="65000"/>
                  </a:schemeClr>
                </a:solidFill>
                <a:latin typeface="Comic Sans MS" pitchFamily="66" charset="0"/>
                <a:ea typeface="ＭＳ Ｐゴシック" pitchFamily="-107" charset="-128"/>
              </a:rPr>
              <a:t>12 GeV to </a:t>
            </a:r>
            <a:r>
              <a:rPr lang="en-US" sz="4000" dirty="0" smtClean="0">
                <a:solidFill>
                  <a:schemeClr val="tx1"/>
                </a:solidFill>
                <a:latin typeface="Comic Sans MS" pitchFamily="66" charset="0"/>
                <a:ea typeface="ＭＳ Ｐゴシック" pitchFamily="-107" charset="-128"/>
              </a:rPr>
              <a:t>EIC</a:t>
            </a:r>
          </a:p>
        </p:txBody>
      </p:sp>
      <p:sp>
        <p:nvSpPr>
          <p:cNvPr id="5" name="TextBox 4"/>
          <p:cNvSpPr txBox="1"/>
          <p:nvPr/>
        </p:nvSpPr>
        <p:spPr>
          <a:xfrm>
            <a:off x="2057400" y="5310188"/>
            <a:ext cx="5199063" cy="461962"/>
          </a:xfrm>
          <a:prstGeom prst="rect">
            <a:avLst/>
          </a:prstGeom>
          <a:noFill/>
        </p:spPr>
        <p:txBody>
          <a:bodyPr wrap="none">
            <a:spAutoFit/>
          </a:bodyPr>
          <a:lstStyle/>
          <a:p>
            <a:pPr>
              <a:defRPr/>
            </a:pPr>
            <a:r>
              <a:rPr lang="en-US" sz="2400" dirty="0">
                <a:solidFill>
                  <a:srgbClr val="000000"/>
                </a:solidFill>
              </a:rPr>
              <a:t>The role of Gluons and Sea Quarks</a:t>
            </a:r>
          </a:p>
        </p:txBody>
      </p:sp>
      <p:sp>
        <p:nvSpPr>
          <p:cNvPr id="6" name="TextBox 5"/>
          <p:cNvSpPr txBox="1"/>
          <p:nvPr/>
        </p:nvSpPr>
        <p:spPr>
          <a:xfrm>
            <a:off x="533400" y="4245114"/>
            <a:ext cx="8223726" cy="707886"/>
          </a:xfrm>
          <a:prstGeom prst="rect">
            <a:avLst/>
          </a:prstGeom>
          <a:solidFill>
            <a:srgbClr val="0000FF"/>
          </a:solidFill>
        </p:spPr>
        <p:txBody>
          <a:bodyPr wrap="none" rtlCol="0">
            <a:spAutoFit/>
          </a:bodyPr>
          <a:lstStyle/>
          <a:p>
            <a:r>
              <a:rPr lang="en-US" sz="4000" dirty="0" smtClean="0">
                <a:solidFill>
                  <a:schemeClr val="bg1"/>
                </a:solidFill>
              </a:rPr>
              <a:t>Study the Force Carriers of QCD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
          <p:cNvSpPr txBox="1">
            <a:spLocks noChangeArrowheads="1"/>
          </p:cNvSpPr>
          <p:nvPr/>
        </p:nvSpPr>
        <p:spPr bwMode="auto">
          <a:xfrm>
            <a:off x="142875" y="68263"/>
            <a:ext cx="8848725" cy="708025"/>
          </a:xfrm>
          <a:prstGeom prst="rect">
            <a:avLst/>
          </a:prstGeom>
          <a:noFill/>
          <a:ln w="9525">
            <a:noFill/>
            <a:miter lim="800000"/>
            <a:headEnd/>
            <a:tailEnd/>
          </a:ln>
        </p:spPr>
        <p:txBody>
          <a:bodyPr>
            <a:spAutoFit/>
          </a:bodyPr>
          <a:lstStyle/>
          <a:p>
            <a:pPr algn="ctr">
              <a:defRPr/>
            </a:pPr>
            <a:r>
              <a:rPr lang="en-US" sz="4000" b="1" dirty="0">
                <a:solidFill>
                  <a:srgbClr val="FF0000"/>
                </a:solidFill>
                <a:ea typeface="ＭＳ Ｐゴシック" pitchFamily="-107" charset="-128"/>
                <a:cs typeface="Arial" charset="0"/>
              </a:rPr>
              <a:t>Current Ideas for a Collider</a:t>
            </a:r>
          </a:p>
        </p:txBody>
      </p:sp>
      <p:graphicFrame>
        <p:nvGraphicFramePr>
          <p:cNvPr id="7" name="Table 6"/>
          <p:cNvGraphicFramePr>
            <a:graphicFrameLocks noGrp="1"/>
          </p:cNvGraphicFramePr>
          <p:nvPr/>
        </p:nvGraphicFramePr>
        <p:xfrm>
          <a:off x="533400" y="1524000"/>
          <a:ext cx="8077200" cy="4044146"/>
        </p:xfrm>
        <a:graphic>
          <a:graphicData uri="http://schemas.openxmlformats.org/drawingml/2006/table">
            <a:tbl>
              <a:tblPr firstRow="1" bandRow="1">
                <a:tableStyleId>{5C22544A-7EE6-4342-B048-85BDC9FD1C3A}</a:tableStyleId>
              </a:tblPr>
              <a:tblGrid>
                <a:gridCol w="2019300"/>
                <a:gridCol w="2019300"/>
                <a:gridCol w="2019300"/>
                <a:gridCol w="2019300"/>
              </a:tblGrid>
              <a:tr h="624141">
                <a:tc>
                  <a:txBody>
                    <a:bodyPr/>
                    <a:lstStyle/>
                    <a:p>
                      <a:pPr algn="ct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Energies</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s</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Design Luminosity</a:t>
                      </a:r>
                      <a:endParaRPr lang="en-US" dirty="0">
                        <a:solidFill>
                          <a:schemeClr val="tx1"/>
                        </a:solidFill>
                        <a:latin typeface="Comic Sans MS" pitchFamily="66" charset="0"/>
                      </a:endParaRPr>
                    </a:p>
                  </a:txBody>
                  <a:tcPr/>
                </a:tc>
              </a:tr>
              <a:tr h="421873">
                <a:tc>
                  <a:txBody>
                    <a:bodyPr/>
                    <a:lstStyle/>
                    <a:p>
                      <a:pPr algn="ctr"/>
                      <a:r>
                        <a:rPr lang="en-US" b="1" dirty="0" smtClean="0">
                          <a:solidFill>
                            <a:srgbClr val="FF0000"/>
                          </a:solidFill>
                          <a:latin typeface="Comic Sans MS" pitchFamily="66" charset="0"/>
                        </a:rPr>
                        <a:t>(M)</a:t>
                      </a:r>
                      <a:r>
                        <a:rPr lang="en-US" b="1" dirty="0" err="1" smtClean="0">
                          <a:solidFill>
                            <a:srgbClr val="FF0000"/>
                          </a:solidFill>
                          <a:latin typeface="Comic Sans MS" pitchFamily="66" charset="0"/>
                        </a:rPr>
                        <a:t>EIC@JLab</a:t>
                      </a:r>
                      <a:endParaRPr lang="en-US" b="1" dirty="0">
                        <a:solidFill>
                          <a:srgbClr val="FF0000"/>
                        </a:solidFill>
                        <a:latin typeface="Comic Sans MS" pitchFamily="66" charset="0"/>
                      </a:endParaRPr>
                    </a:p>
                  </a:txBody>
                  <a:tcPr/>
                </a:tc>
                <a:tc>
                  <a:txBody>
                    <a:bodyPr/>
                    <a:lstStyle/>
                    <a:p>
                      <a:pPr algn="ctr"/>
                      <a:r>
                        <a:rPr lang="en-US" b="1" dirty="0" smtClean="0">
                          <a:solidFill>
                            <a:srgbClr val="FF0000"/>
                          </a:solidFill>
                          <a:latin typeface="Comic Sans MS" pitchFamily="66" charset="0"/>
                        </a:rPr>
                        <a:t>Up</a:t>
                      </a:r>
                      <a:r>
                        <a:rPr lang="en-US" b="1" baseline="0" dirty="0" smtClean="0">
                          <a:solidFill>
                            <a:srgbClr val="FF0000"/>
                          </a:solidFill>
                          <a:latin typeface="Comic Sans MS" pitchFamily="66" charset="0"/>
                        </a:rPr>
                        <a:t> to 11 x 60+</a:t>
                      </a:r>
                      <a:endParaRPr lang="en-US" b="1" dirty="0">
                        <a:solidFill>
                          <a:srgbClr val="FF0000"/>
                        </a:solidFill>
                        <a:latin typeface="Comic Sans MS" pitchFamily="66" charset="0"/>
                      </a:endParaRPr>
                    </a:p>
                  </a:txBody>
                  <a:tcPr/>
                </a:tc>
                <a:tc>
                  <a:txBody>
                    <a:bodyPr/>
                    <a:lstStyle/>
                    <a:p>
                      <a:pPr algn="ctr"/>
                      <a:r>
                        <a:rPr lang="en-US" b="1" dirty="0" smtClean="0">
                          <a:solidFill>
                            <a:srgbClr val="FF0000"/>
                          </a:solidFill>
                          <a:latin typeface="Comic Sans MS" pitchFamily="66" charset="0"/>
                        </a:rPr>
                        <a:t>240-3000+</a:t>
                      </a:r>
                      <a:endParaRPr lang="en-US" b="1" dirty="0">
                        <a:solidFill>
                          <a:srgbClr val="FF0000"/>
                        </a:solidFill>
                        <a:latin typeface="Comic Sans MS" pitchFamily="66" charset="0"/>
                      </a:endParaRPr>
                    </a:p>
                  </a:txBody>
                  <a:tcPr/>
                </a:tc>
                <a:tc>
                  <a:txBody>
                    <a:bodyPr/>
                    <a:lstStyle/>
                    <a:p>
                      <a:pPr algn="ctr"/>
                      <a:r>
                        <a:rPr lang="en-US" b="1" dirty="0" smtClean="0">
                          <a:solidFill>
                            <a:srgbClr val="FF0000"/>
                          </a:solidFill>
                          <a:latin typeface="Comic Sans MS" pitchFamily="66" charset="0"/>
                        </a:rPr>
                        <a:t>Close</a:t>
                      </a:r>
                      <a:r>
                        <a:rPr lang="en-US" b="1" baseline="0" dirty="0" smtClean="0">
                          <a:solidFill>
                            <a:srgbClr val="FF0000"/>
                          </a:solidFill>
                          <a:latin typeface="Comic Sans MS" pitchFamily="66" charset="0"/>
                        </a:rPr>
                        <a:t> to</a:t>
                      </a:r>
                      <a:r>
                        <a:rPr lang="en-US" b="1" dirty="0" smtClean="0">
                          <a:solidFill>
                            <a:srgbClr val="FF0000"/>
                          </a:solidFill>
                          <a:latin typeface="Comic Sans MS" pitchFamily="66" charset="0"/>
                        </a:rPr>
                        <a:t> 10</a:t>
                      </a:r>
                      <a:r>
                        <a:rPr lang="en-US" b="1" baseline="30000" dirty="0" smtClean="0">
                          <a:solidFill>
                            <a:srgbClr val="FF0000"/>
                          </a:solidFill>
                          <a:latin typeface="Comic Sans MS" pitchFamily="66" charset="0"/>
                        </a:rPr>
                        <a:t>34</a:t>
                      </a:r>
                      <a:endParaRPr lang="en-US" b="1" baseline="30000" dirty="0">
                        <a:solidFill>
                          <a:srgbClr val="FF0000"/>
                        </a:solidFill>
                        <a:latin typeface="Comic Sans MS" pitchFamily="66" charset="0"/>
                      </a:endParaRPr>
                    </a:p>
                  </a:txBody>
                  <a:tcPr/>
                </a:tc>
              </a:tr>
              <a:tr h="421873">
                <a:tc>
                  <a:txBody>
                    <a:bodyPr/>
                    <a:lstStyle/>
                    <a:p>
                      <a:pPr algn="ctr"/>
                      <a:r>
                        <a:rPr lang="en-US" b="1" dirty="0" smtClean="0">
                          <a:solidFill>
                            <a:srgbClr val="FC0A2D"/>
                          </a:solidFill>
                          <a:latin typeface="Comic Sans MS" pitchFamily="66" charset="0"/>
                        </a:rPr>
                        <a:t>Future </a:t>
                      </a:r>
                      <a:r>
                        <a:rPr lang="en-US" b="1" dirty="0" err="1" smtClean="0">
                          <a:solidFill>
                            <a:srgbClr val="FC0A2D"/>
                          </a:solidFill>
                          <a:latin typeface="Comic Sans MS" pitchFamily="66" charset="0"/>
                        </a:rPr>
                        <a:t>ELIC@JLab</a:t>
                      </a:r>
                      <a:endParaRPr lang="en-US" b="1" dirty="0">
                        <a:solidFill>
                          <a:srgbClr val="FC0A2D"/>
                        </a:solidFill>
                        <a:latin typeface="Comic Sans MS" pitchFamily="66" charset="0"/>
                      </a:endParaRPr>
                    </a:p>
                  </a:txBody>
                  <a:tcPr/>
                </a:tc>
                <a:tc>
                  <a:txBody>
                    <a:bodyPr/>
                    <a:lstStyle/>
                    <a:p>
                      <a:pPr algn="ctr"/>
                      <a:r>
                        <a:rPr lang="en-US" b="1" dirty="0" smtClean="0">
                          <a:solidFill>
                            <a:srgbClr val="FC0A2D"/>
                          </a:solidFill>
                          <a:latin typeface="Comic Sans MS" pitchFamily="66" charset="0"/>
                        </a:rPr>
                        <a:t>Up to 11</a:t>
                      </a:r>
                      <a:r>
                        <a:rPr lang="en-US" b="1" baseline="0" dirty="0" smtClean="0">
                          <a:solidFill>
                            <a:srgbClr val="FC0A2D"/>
                          </a:solidFill>
                          <a:latin typeface="Comic Sans MS" pitchFamily="66" charset="0"/>
                        </a:rPr>
                        <a:t> </a:t>
                      </a:r>
                      <a:r>
                        <a:rPr lang="en-US" b="1" dirty="0" smtClean="0">
                          <a:solidFill>
                            <a:srgbClr val="FC0A2D"/>
                          </a:solidFill>
                          <a:latin typeface="Comic Sans MS" pitchFamily="66" charset="0"/>
                        </a:rPr>
                        <a:t>x 250 (20?</a:t>
                      </a:r>
                      <a:r>
                        <a:rPr lang="en-US" b="1" baseline="0" dirty="0" smtClean="0">
                          <a:solidFill>
                            <a:srgbClr val="FC0A2D"/>
                          </a:solidFill>
                          <a:latin typeface="Comic Sans MS" pitchFamily="66" charset="0"/>
                        </a:rPr>
                        <a:t> x 250)</a:t>
                      </a:r>
                      <a:endParaRPr lang="en-US" b="1" dirty="0">
                        <a:solidFill>
                          <a:srgbClr val="FC0A2D"/>
                        </a:solidFill>
                        <a:latin typeface="Comic Sans MS" pitchFamily="66" charset="0"/>
                      </a:endParaRPr>
                    </a:p>
                  </a:txBody>
                  <a:tcPr/>
                </a:tc>
                <a:tc>
                  <a:txBody>
                    <a:bodyPr/>
                    <a:lstStyle/>
                    <a:p>
                      <a:pPr algn="ctr"/>
                      <a:r>
                        <a:rPr lang="en-US" b="1" dirty="0" smtClean="0">
                          <a:solidFill>
                            <a:srgbClr val="FC0A2D"/>
                          </a:solidFill>
                          <a:latin typeface="Comic Sans MS" pitchFamily="66" charset="0"/>
                        </a:rPr>
                        <a:t>11000      (20000?)</a:t>
                      </a:r>
                      <a:endParaRPr lang="en-US" b="1" dirty="0">
                        <a:solidFill>
                          <a:srgbClr val="FC0A2D"/>
                        </a:solidFill>
                        <a:latin typeface="Comic Sans MS" pitchFamily="66" charset="0"/>
                      </a:endParaRPr>
                    </a:p>
                  </a:txBody>
                  <a:tcPr/>
                </a:tc>
                <a:tc>
                  <a:txBody>
                    <a:bodyPr/>
                    <a:lstStyle/>
                    <a:p>
                      <a:pPr algn="ctr"/>
                      <a:r>
                        <a:rPr lang="en-US" b="1" dirty="0" smtClean="0">
                          <a:solidFill>
                            <a:srgbClr val="FC0A2D"/>
                          </a:solidFill>
                          <a:latin typeface="Comic Sans MS" pitchFamily="66" charset="0"/>
                        </a:rPr>
                        <a:t>Close to</a:t>
                      </a:r>
                      <a:r>
                        <a:rPr lang="en-US" b="1" baseline="0" dirty="0" smtClean="0">
                          <a:solidFill>
                            <a:srgbClr val="FC0A2D"/>
                          </a:solidFill>
                          <a:latin typeface="Comic Sans MS" pitchFamily="66" charset="0"/>
                        </a:rPr>
                        <a:t> </a:t>
                      </a:r>
                      <a:r>
                        <a:rPr lang="en-US" b="1" dirty="0" smtClean="0">
                          <a:solidFill>
                            <a:srgbClr val="FC0A2D"/>
                          </a:solidFill>
                          <a:latin typeface="Comic Sans MS" pitchFamily="66" charset="0"/>
                        </a:rPr>
                        <a:t>10</a:t>
                      </a:r>
                      <a:r>
                        <a:rPr lang="en-US" b="1" baseline="30000" dirty="0" smtClean="0">
                          <a:solidFill>
                            <a:srgbClr val="FC0A2D"/>
                          </a:solidFill>
                          <a:latin typeface="Comic Sans MS" pitchFamily="66" charset="0"/>
                        </a:rPr>
                        <a:t>35</a:t>
                      </a:r>
                      <a:endParaRPr lang="en-US" b="1" baseline="30000" dirty="0">
                        <a:solidFill>
                          <a:srgbClr val="FC0A2D"/>
                        </a:solidFill>
                        <a:latin typeface="Comic Sans MS" pitchFamily="66" charset="0"/>
                      </a:endParaRPr>
                    </a:p>
                  </a:txBody>
                  <a:tcPr/>
                </a:tc>
              </a:tr>
              <a:tr h="421873">
                <a:tc>
                  <a:txBody>
                    <a:bodyPr/>
                    <a:lstStyle/>
                    <a:p>
                      <a:pPr algn="ctr"/>
                      <a:r>
                        <a:rPr lang="en-US" b="0" dirty="0" smtClean="0">
                          <a:solidFill>
                            <a:schemeClr val="tx1"/>
                          </a:solidFill>
                          <a:latin typeface="Comic Sans MS" pitchFamily="66" charset="0"/>
                        </a:rPr>
                        <a:t>Staged</a:t>
                      </a:r>
                      <a:r>
                        <a:rPr lang="en-US" b="0" baseline="0" dirty="0" smtClean="0">
                          <a:solidFill>
                            <a:schemeClr val="tx1"/>
                          </a:solidFill>
                          <a:latin typeface="Comic Sans MS" pitchFamily="66" charset="0"/>
                        </a:rPr>
                        <a:t> </a:t>
                      </a:r>
                      <a:r>
                        <a:rPr lang="en-US" b="0" baseline="0" dirty="0" err="1" smtClean="0">
                          <a:solidFill>
                            <a:schemeClr val="tx1"/>
                          </a:solidFill>
                          <a:latin typeface="Comic Sans MS" pitchFamily="66" charset="0"/>
                        </a:rPr>
                        <a:t>MeRHIC@BNL</a:t>
                      </a:r>
                      <a:endParaRPr lang="en-US" b="0" dirty="0">
                        <a:solidFill>
                          <a:schemeClr val="tx1"/>
                        </a:solidFill>
                        <a:latin typeface="Comic Sans MS" pitchFamily="66" charset="0"/>
                      </a:endParaRPr>
                    </a:p>
                  </a:txBody>
                  <a:tcPr/>
                </a:tc>
                <a:tc>
                  <a:txBody>
                    <a:bodyPr/>
                    <a:lstStyle/>
                    <a:p>
                      <a:pPr algn="ctr"/>
                      <a:r>
                        <a:rPr lang="en-US" b="0" dirty="0" smtClean="0">
                          <a:solidFill>
                            <a:schemeClr val="tx1"/>
                          </a:solidFill>
                          <a:latin typeface="Comic Sans MS" pitchFamily="66" charset="0"/>
                        </a:rPr>
                        <a:t>Up</a:t>
                      </a:r>
                      <a:r>
                        <a:rPr lang="en-US" b="0" baseline="0" dirty="0" smtClean="0">
                          <a:solidFill>
                            <a:schemeClr val="tx1"/>
                          </a:solidFill>
                          <a:latin typeface="Comic Sans MS" pitchFamily="66" charset="0"/>
                        </a:rPr>
                        <a:t> to 5 x 250</a:t>
                      </a:r>
                      <a:endParaRPr lang="en-US" b="0" dirty="0">
                        <a:solidFill>
                          <a:schemeClr val="tx1"/>
                        </a:solidFill>
                        <a:latin typeface="Comic Sans MS" pitchFamily="66" charset="0"/>
                      </a:endParaRPr>
                    </a:p>
                  </a:txBody>
                  <a:tcPr/>
                </a:tc>
                <a:tc>
                  <a:txBody>
                    <a:bodyPr/>
                    <a:lstStyle/>
                    <a:p>
                      <a:pPr algn="ctr"/>
                      <a:r>
                        <a:rPr lang="en-US" b="0" dirty="0" smtClean="0">
                          <a:solidFill>
                            <a:schemeClr val="tx1"/>
                          </a:solidFill>
                          <a:latin typeface="Comic Sans MS" pitchFamily="66" charset="0"/>
                        </a:rPr>
                        <a:t>600-5000</a:t>
                      </a:r>
                      <a:endParaRPr lang="en-US" b="0" dirty="0">
                        <a:solidFill>
                          <a:schemeClr val="tx1"/>
                        </a:solidFill>
                        <a:latin typeface="Comic Sans MS" pitchFamily="66" charset="0"/>
                      </a:endParaRPr>
                    </a:p>
                  </a:txBody>
                  <a:tcPr/>
                </a:tc>
                <a:tc>
                  <a:txBody>
                    <a:bodyPr/>
                    <a:lstStyle/>
                    <a:p>
                      <a:pPr algn="ctr"/>
                      <a:r>
                        <a:rPr lang="en-US" b="0" baseline="0" dirty="0" smtClean="0">
                          <a:solidFill>
                            <a:schemeClr val="tx1"/>
                          </a:solidFill>
                          <a:latin typeface="Comic Sans MS" pitchFamily="66" charset="0"/>
                        </a:rPr>
                        <a:t>Close to 10</a:t>
                      </a:r>
                      <a:r>
                        <a:rPr lang="en-US" b="0" baseline="30000" dirty="0" smtClean="0">
                          <a:solidFill>
                            <a:schemeClr val="tx1"/>
                          </a:solidFill>
                          <a:latin typeface="Comic Sans MS" pitchFamily="66" charset="0"/>
                        </a:rPr>
                        <a:t>34</a:t>
                      </a:r>
                      <a:endParaRPr lang="en-US" b="0" baseline="30000" dirty="0">
                        <a:solidFill>
                          <a:schemeClr val="tx1"/>
                        </a:solidFill>
                        <a:latin typeface="Comic Sans MS" pitchFamily="66" charset="0"/>
                      </a:endParaRPr>
                    </a:p>
                  </a:txBody>
                  <a:tcPr/>
                </a:tc>
              </a:tr>
              <a:tr h="421873">
                <a:tc>
                  <a:txBody>
                    <a:bodyPr/>
                    <a:lstStyle/>
                    <a:p>
                      <a:pPr algn="ctr"/>
                      <a:r>
                        <a:rPr lang="en-US" dirty="0" err="1" smtClean="0">
                          <a:solidFill>
                            <a:schemeClr val="tx1"/>
                          </a:solidFill>
                          <a:latin typeface="Comic Sans MS" pitchFamily="66" charset="0"/>
                        </a:rPr>
                        <a:t>eRHIC@BNL</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Up to 20 x 325  (30 x 325)</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26000       (39000)</a:t>
                      </a:r>
                      <a:endParaRPr lang="en-US" dirty="0">
                        <a:solidFill>
                          <a:schemeClr val="tx1"/>
                        </a:solidFill>
                        <a:latin typeface="Comic Sans MS" pitchFamily="66" charset="0"/>
                      </a:endParaRPr>
                    </a:p>
                  </a:txBody>
                  <a:tcPr/>
                </a:tc>
                <a:tc>
                  <a:txBody>
                    <a:bodyPr/>
                    <a:lstStyle/>
                    <a:p>
                      <a:pPr algn="ctr"/>
                      <a:r>
                        <a:rPr lang="en-US" baseline="0" dirty="0" smtClean="0">
                          <a:solidFill>
                            <a:schemeClr val="tx1"/>
                          </a:solidFill>
                          <a:latin typeface="Comic Sans MS" pitchFamily="66" charset="0"/>
                        </a:rPr>
                        <a:t>Close to 10</a:t>
                      </a:r>
                      <a:r>
                        <a:rPr lang="en-US" baseline="30000" dirty="0" smtClean="0">
                          <a:solidFill>
                            <a:schemeClr val="tx1"/>
                          </a:solidFill>
                          <a:latin typeface="Comic Sans MS" pitchFamily="66" charset="0"/>
                        </a:rPr>
                        <a:t>34</a:t>
                      </a:r>
                      <a:endParaRPr lang="en-US" baseline="30000" dirty="0">
                        <a:solidFill>
                          <a:schemeClr val="tx1"/>
                        </a:solidFill>
                        <a:latin typeface="Comic Sans MS" pitchFamily="66" charset="0"/>
                      </a:endParaRPr>
                    </a:p>
                  </a:txBody>
                  <a:tcPr/>
                </a:tc>
              </a:tr>
              <a:tr h="421873">
                <a:tc>
                  <a:txBody>
                    <a:bodyPr/>
                    <a:lstStyle/>
                    <a:p>
                      <a:pPr algn="ctr"/>
                      <a:r>
                        <a:rPr lang="en-US" dirty="0" smtClean="0">
                          <a:solidFill>
                            <a:schemeClr val="tx1"/>
                          </a:solidFill>
                          <a:latin typeface="Comic Sans MS" pitchFamily="66" charset="0"/>
                        </a:rPr>
                        <a:t>ENC@GSI</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Up to 3 x 15</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180</a:t>
                      </a:r>
                      <a:endParaRPr lang="en-US" dirty="0">
                        <a:solidFill>
                          <a:schemeClr val="tx1"/>
                        </a:solidFill>
                        <a:latin typeface="Comic Sans MS" pitchFamily="66" charset="0"/>
                      </a:endParaRPr>
                    </a:p>
                  </a:txBody>
                  <a:tcPr/>
                </a:tc>
                <a:tc>
                  <a:txBody>
                    <a:bodyPr/>
                    <a:lstStyle/>
                    <a:p>
                      <a:pPr algn="ctr"/>
                      <a:r>
                        <a:rPr lang="en-US" baseline="0" dirty="0" smtClean="0">
                          <a:solidFill>
                            <a:schemeClr val="tx1"/>
                          </a:solidFill>
                          <a:latin typeface="Comic Sans MS" pitchFamily="66" charset="0"/>
                        </a:rPr>
                        <a:t>Few x 10</a:t>
                      </a:r>
                      <a:r>
                        <a:rPr lang="en-US" baseline="30000" dirty="0" smtClean="0">
                          <a:solidFill>
                            <a:schemeClr val="tx1"/>
                          </a:solidFill>
                          <a:latin typeface="Comic Sans MS" pitchFamily="66" charset="0"/>
                        </a:rPr>
                        <a:t>32</a:t>
                      </a:r>
                      <a:endParaRPr lang="en-US" baseline="30000" dirty="0">
                        <a:solidFill>
                          <a:schemeClr val="tx1"/>
                        </a:solidFill>
                        <a:latin typeface="Comic Sans MS" pitchFamily="66" charset="0"/>
                      </a:endParaRPr>
                    </a:p>
                  </a:txBody>
                  <a:tcPr/>
                </a:tc>
              </a:tr>
              <a:tr h="421873">
                <a:tc>
                  <a:txBody>
                    <a:bodyPr/>
                    <a:lstStyle/>
                    <a:p>
                      <a:pPr algn="ctr"/>
                      <a:r>
                        <a:rPr lang="en-US" dirty="0" err="1" smtClean="0">
                          <a:solidFill>
                            <a:schemeClr val="tx1"/>
                          </a:solidFill>
                          <a:latin typeface="Comic Sans MS" pitchFamily="66" charset="0"/>
                        </a:rPr>
                        <a:t>LHeC@CERN</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60 </a:t>
                      </a:r>
                      <a:r>
                        <a:rPr lang="en-US" dirty="0" smtClean="0">
                          <a:solidFill>
                            <a:schemeClr val="tx1"/>
                          </a:solidFill>
                          <a:latin typeface="Comic Sans MS" pitchFamily="66" charset="0"/>
                        </a:rPr>
                        <a:t>x </a:t>
                      </a:r>
                      <a:r>
                        <a:rPr lang="en-US" dirty="0" smtClean="0">
                          <a:solidFill>
                            <a:schemeClr val="tx1"/>
                          </a:solidFill>
                          <a:latin typeface="Comic Sans MS" pitchFamily="66" charset="0"/>
                        </a:rPr>
                        <a:t>7000</a:t>
                      </a:r>
                    </a:p>
                    <a:p>
                      <a:pPr algn="ctr"/>
                      <a:r>
                        <a:rPr lang="en-US" dirty="0" smtClean="0">
                          <a:solidFill>
                            <a:schemeClr val="tx1"/>
                          </a:solidFill>
                          <a:latin typeface="Comic Sans MS" pitchFamily="66" charset="0"/>
                        </a:rPr>
                        <a:t>(140x7000)</a:t>
                      </a:r>
                      <a:endParaRPr lang="en-US" dirty="0">
                        <a:solidFill>
                          <a:schemeClr val="tx1"/>
                        </a:solidFill>
                        <a:latin typeface="Comic Sans MS" pitchFamily="66" charset="0"/>
                      </a:endParaRPr>
                    </a:p>
                  </a:txBody>
                  <a:tcPr/>
                </a:tc>
                <a:tc>
                  <a:txBody>
                    <a:bodyPr/>
                    <a:lstStyle/>
                    <a:p>
                      <a:pPr algn="ctr"/>
                      <a:r>
                        <a:rPr lang="en-US" dirty="0" smtClean="0">
                          <a:solidFill>
                            <a:schemeClr val="tx1"/>
                          </a:solidFill>
                          <a:latin typeface="Comic Sans MS" pitchFamily="66" charset="0"/>
                        </a:rPr>
                        <a:t>1680000</a:t>
                      </a:r>
                    </a:p>
                    <a:p>
                      <a:pPr algn="ctr"/>
                      <a:r>
                        <a:rPr lang="en-US" dirty="0" smtClean="0">
                          <a:solidFill>
                            <a:schemeClr val="tx1"/>
                          </a:solidFill>
                          <a:latin typeface="Comic Sans MS" pitchFamily="66" charset="0"/>
                        </a:rPr>
                        <a:t>(3920000)</a:t>
                      </a:r>
                      <a:endParaRPr lang="en-US" dirty="0">
                        <a:solidFill>
                          <a:schemeClr val="tx1"/>
                        </a:solidFill>
                        <a:latin typeface="Comic Sans MS" pitchFamily="66" charset="0"/>
                      </a:endParaRPr>
                    </a:p>
                  </a:txBody>
                  <a:tcPr/>
                </a:tc>
                <a:tc>
                  <a:txBody>
                    <a:bodyPr/>
                    <a:lstStyle/>
                    <a:p>
                      <a:pPr algn="ctr"/>
                      <a:r>
                        <a:rPr lang="en-US" baseline="0" dirty="0" smtClean="0">
                          <a:solidFill>
                            <a:schemeClr val="tx1"/>
                          </a:solidFill>
                          <a:latin typeface="Comic Sans MS" pitchFamily="66" charset="0"/>
                        </a:rPr>
                        <a:t>Close to 10</a:t>
                      </a:r>
                      <a:r>
                        <a:rPr lang="en-US" baseline="30000" dirty="0" smtClean="0">
                          <a:solidFill>
                            <a:schemeClr val="tx1"/>
                          </a:solidFill>
                          <a:latin typeface="Comic Sans MS" pitchFamily="66" charset="0"/>
                        </a:rPr>
                        <a:t>33</a:t>
                      </a:r>
                      <a:endParaRPr lang="en-US" baseline="30000" dirty="0">
                        <a:solidFill>
                          <a:schemeClr val="tx1"/>
                        </a:solidFill>
                        <a:latin typeface="Comic Sans MS" pitchFamily="66" charset="0"/>
                      </a:endParaRPr>
                    </a:p>
                  </a:txBody>
                  <a:tcPr/>
                </a:tc>
              </a:tr>
            </a:tbl>
          </a:graphicData>
        </a:graphic>
      </p:graphicFrame>
      <p:sp>
        <p:nvSpPr>
          <p:cNvPr id="6" name="TextBox 2"/>
          <p:cNvSpPr txBox="1">
            <a:spLocks noChangeArrowheads="1"/>
          </p:cNvSpPr>
          <p:nvPr/>
        </p:nvSpPr>
        <p:spPr bwMode="auto">
          <a:xfrm>
            <a:off x="76200" y="946150"/>
            <a:ext cx="8991600" cy="461963"/>
          </a:xfrm>
          <a:prstGeom prst="rect">
            <a:avLst/>
          </a:prstGeom>
          <a:noFill/>
          <a:ln w="38100">
            <a:solidFill>
              <a:srgbClr val="262FE6"/>
            </a:solidFill>
            <a:miter lim="800000"/>
            <a:headEnd/>
            <a:tailEnd/>
          </a:ln>
        </p:spPr>
        <p:txBody>
          <a:bodyPr>
            <a:spAutoFit/>
          </a:bodyPr>
          <a:lstStyle/>
          <a:p>
            <a:pPr marL="457200" indent="-457200">
              <a:defRPr/>
            </a:pPr>
            <a:r>
              <a:rPr lang="en-US" sz="2400" b="1" dirty="0">
                <a:ea typeface="ＭＳ Ｐゴシック" pitchFamily="-107" charset="-128"/>
                <a:cs typeface="Arial" charset="0"/>
              </a:rPr>
              <a:t>Design Goals for Colliders Under Consideration World-wide</a:t>
            </a:r>
          </a:p>
        </p:txBody>
      </p:sp>
      <p:sp>
        <p:nvSpPr>
          <p:cNvPr id="8" name="TextBox 7"/>
          <p:cNvSpPr txBox="1">
            <a:spLocks noChangeArrowheads="1"/>
          </p:cNvSpPr>
          <p:nvPr/>
        </p:nvSpPr>
        <p:spPr bwMode="auto">
          <a:xfrm>
            <a:off x="180975" y="5769114"/>
            <a:ext cx="8818563" cy="707886"/>
          </a:xfrm>
          <a:prstGeom prst="rect">
            <a:avLst/>
          </a:prstGeom>
          <a:noFill/>
          <a:ln w="9525">
            <a:noFill/>
            <a:miter lim="800000"/>
            <a:headEnd/>
            <a:tailEnd/>
          </a:ln>
        </p:spPr>
        <p:txBody>
          <a:bodyPr>
            <a:spAutoFit/>
          </a:bodyPr>
          <a:lstStyle/>
          <a:p>
            <a:pPr algn="ctr">
              <a:defRPr/>
            </a:pPr>
            <a:r>
              <a:rPr lang="en-US" sz="2000" b="1" dirty="0">
                <a:solidFill>
                  <a:srgbClr val="262FE6"/>
                </a:solidFill>
                <a:ea typeface="ＭＳ Ｐゴシック" pitchFamily="-107" charset="-128"/>
                <a:cs typeface="Arial" charset="0"/>
              </a:rPr>
              <a:t>Present focus of interest (in the US) are the (M)EIC and Staged </a:t>
            </a:r>
            <a:r>
              <a:rPr lang="en-US" sz="2000" b="1" dirty="0" err="1">
                <a:solidFill>
                  <a:srgbClr val="262FE6"/>
                </a:solidFill>
                <a:ea typeface="ＭＳ Ｐゴシック" pitchFamily="-107" charset="-128"/>
                <a:cs typeface="Arial" charset="0"/>
              </a:rPr>
              <a:t>MeRHIC</a:t>
            </a:r>
            <a:r>
              <a:rPr lang="en-US" sz="2000" b="1" dirty="0">
                <a:solidFill>
                  <a:srgbClr val="262FE6"/>
                </a:solidFill>
                <a:ea typeface="ＭＳ Ｐゴシック" pitchFamily="-107" charset="-128"/>
                <a:cs typeface="Arial" charset="0"/>
              </a:rPr>
              <a:t> versions, with s up to </a:t>
            </a:r>
            <a:r>
              <a:rPr lang="en-US" sz="2000" b="1" dirty="0" smtClean="0">
                <a:solidFill>
                  <a:srgbClr val="262FE6"/>
                </a:solidFill>
                <a:ea typeface="ＭＳ Ｐゴシック" pitchFamily="-107" charset="-128"/>
                <a:cs typeface="Arial" charset="0"/>
              </a:rPr>
              <a:t>~4000 </a:t>
            </a:r>
            <a:r>
              <a:rPr lang="en-US" sz="2000" b="1" dirty="0">
                <a:solidFill>
                  <a:srgbClr val="262FE6"/>
                </a:solidFill>
                <a:ea typeface="ＭＳ Ｐゴシック" pitchFamily="-107" charset="-128"/>
                <a:cs typeface="Arial" charset="0"/>
              </a:rPr>
              <a:t>and </a:t>
            </a:r>
            <a:r>
              <a:rPr lang="en-US" sz="2000" b="1" dirty="0" smtClean="0">
                <a:solidFill>
                  <a:srgbClr val="262FE6"/>
                </a:solidFill>
                <a:ea typeface="ＭＳ Ｐゴシック" pitchFamily="-107" charset="-128"/>
                <a:cs typeface="Arial" charset="0"/>
              </a:rPr>
              <a:t>5000</a:t>
            </a:r>
            <a:r>
              <a:rPr lang="en-US" sz="2000" b="1" dirty="0">
                <a:solidFill>
                  <a:srgbClr val="262FE6"/>
                </a:solidFill>
                <a:ea typeface="ＭＳ Ｐゴシック" pitchFamily="-107" charset="-128"/>
                <a:cs typeface="Arial" charset="0"/>
              </a:rPr>
              <a:t>, resp.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 Box 110"/>
          <p:cNvSpPr txBox="1">
            <a:spLocks noChangeArrowheads="1"/>
          </p:cNvSpPr>
          <p:nvPr/>
        </p:nvSpPr>
        <p:spPr bwMode="auto">
          <a:xfrm>
            <a:off x="2064800" y="1559462"/>
            <a:ext cx="2305050" cy="338137"/>
          </a:xfrm>
          <a:prstGeom prst="rect">
            <a:avLst/>
          </a:prstGeom>
          <a:solidFill>
            <a:srgbClr val="FFFFFF"/>
          </a:solidFill>
          <a:ln w="9525">
            <a:noFill/>
            <a:miter lim="800000"/>
            <a:headEnd/>
            <a:tailEnd/>
          </a:ln>
        </p:spPr>
        <p:txBody>
          <a:bodyPr>
            <a:spAutoFit/>
          </a:bodyPr>
          <a:lstStyle/>
          <a:p>
            <a:pPr algn="ctr" defTabSz="457200"/>
            <a:r>
              <a:rPr lang="en-US" sz="1600">
                <a:solidFill>
                  <a:srgbClr val="000090"/>
                </a:solidFill>
                <a:latin typeface="Comic Sans MS" pitchFamily="66" charset="0"/>
              </a:rPr>
              <a:t>eRHIC detector</a:t>
            </a:r>
          </a:p>
        </p:txBody>
      </p:sp>
      <p:sp>
        <p:nvSpPr>
          <p:cNvPr id="11266" name="Rectangle 3"/>
          <p:cNvSpPr>
            <a:spLocks noChangeArrowheads="1"/>
          </p:cNvSpPr>
          <p:nvPr/>
        </p:nvSpPr>
        <p:spPr bwMode="auto">
          <a:xfrm>
            <a:off x="0" y="0"/>
            <a:ext cx="9144000" cy="1077913"/>
          </a:xfrm>
          <a:prstGeom prst="rect">
            <a:avLst/>
          </a:prstGeom>
          <a:noFill/>
          <a:ln w="9525">
            <a:noFill/>
            <a:miter lim="800000"/>
            <a:headEnd/>
            <a:tailEnd/>
          </a:ln>
        </p:spPr>
        <p:txBody>
          <a:bodyPr>
            <a:spAutoFit/>
          </a:bodyPr>
          <a:lstStyle/>
          <a:p>
            <a:pPr algn="ctr" eaLnBrk="0" hangingPunct="0">
              <a:defRPr/>
            </a:pPr>
            <a:r>
              <a:rPr lang="en-GB" sz="3200" b="1" dirty="0">
                <a:solidFill>
                  <a:srgbClr val="FF0000"/>
                </a:solidFill>
                <a:latin typeface="+mn-lt"/>
                <a:ea typeface="Comic Sans MS" pitchFamily="66" charset="0"/>
                <a:cs typeface="Comic Sans MS" pitchFamily="66" charset="0"/>
              </a:rPr>
              <a:t>5</a:t>
            </a:r>
            <a:r>
              <a:rPr lang="en-GB" sz="3200" b="1" dirty="0" smtClean="0">
                <a:solidFill>
                  <a:srgbClr val="FF0000"/>
                </a:solidFill>
                <a:latin typeface="+mn-lt"/>
                <a:ea typeface="Comic Sans MS" pitchFamily="66" charset="0"/>
                <a:cs typeface="Comic Sans MS" pitchFamily="66" charset="0"/>
              </a:rPr>
              <a:t> </a:t>
            </a:r>
            <a:r>
              <a:rPr lang="en-GB" sz="3200" b="1" dirty="0">
                <a:solidFill>
                  <a:srgbClr val="FF0000"/>
                </a:solidFill>
                <a:latin typeface="+mn-lt"/>
                <a:ea typeface="Comic Sans MS" pitchFamily="66" charset="0"/>
                <a:cs typeface="Comic Sans MS" pitchFamily="66" charset="0"/>
              </a:rPr>
              <a:t>GeV e x 250 GeV p – 100 GeV/u Au</a:t>
            </a:r>
          </a:p>
          <a:p>
            <a:pPr algn="ctr" eaLnBrk="0" hangingPunct="0">
              <a:defRPr/>
            </a:pPr>
            <a:r>
              <a:rPr lang="en-GB" sz="3200" b="1" dirty="0">
                <a:solidFill>
                  <a:srgbClr val="FF0000"/>
                </a:solidFill>
                <a:latin typeface="+mn-lt"/>
                <a:ea typeface="Comic Sans MS" pitchFamily="66" charset="0"/>
                <a:cs typeface="Comic Sans MS" pitchFamily="66" charset="0"/>
              </a:rPr>
              <a:t> </a:t>
            </a:r>
            <a:r>
              <a:rPr lang="en-GB" sz="3200" b="1" dirty="0" err="1">
                <a:solidFill>
                  <a:srgbClr val="FF0000"/>
                </a:solidFill>
                <a:latin typeface="+mn-lt"/>
                <a:ea typeface="Comic Sans MS" pitchFamily="66" charset="0"/>
                <a:cs typeface="Comic Sans MS" pitchFamily="66" charset="0"/>
              </a:rPr>
              <a:t>MeRHIC</a:t>
            </a:r>
            <a:r>
              <a:rPr lang="en-GB" sz="3200" b="1" dirty="0">
                <a:solidFill>
                  <a:srgbClr val="FF0000"/>
                </a:solidFill>
                <a:latin typeface="+mn-lt"/>
                <a:ea typeface="Comic Sans MS" pitchFamily="66" charset="0"/>
                <a:cs typeface="Comic Sans MS" pitchFamily="66" charset="0"/>
              </a:rPr>
              <a:t> </a:t>
            </a:r>
            <a:r>
              <a:rPr lang="en-GB" sz="3200" b="1" dirty="0" smtClean="0">
                <a:solidFill>
                  <a:srgbClr val="FF0000"/>
                </a:solidFill>
                <a:latin typeface="+mn-lt"/>
                <a:ea typeface="Comic Sans MS" pitchFamily="66" charset="0"/>
                <a:cs typeface="Comic Sans MS" pitchFamily="66" charset="0"/>
              </a:rPr>
              <a:t>- Concept</a:t>
            </a:r>
            <a:endParaRPr lang="en-GB" sz="3200" b="1" dirty="0">
              <a:solidFill>
                <a:srgbClr val="FF0000"/>
              </a:solidFill>
              <a:latin typeface="+mn-lt"/>
              <a:ea typeface="Comic Sans MS" pitchFamily="66" charset="0"/>
              <a:cs typeface="Comic Sans MS" pitchFamily="66" charset="0"/>
            </a:endParaRPr>
          </a:p>
        </p:txBody>
      </p:sp>
      <p:sp>
        <p:nvSpPr>
          <p:cNvPr id="11309" name="TextBox 118"/>
          <p:cNvSpPr txBox="1">
            <a:spLocks noChangeArrowheads="1"/>
          </p:cNvSpPr>
          <p:nvPr/>
        </p:nvSpPr>
        <p:spPr bwMode="auto">
          <a:xfrm>
            <a:off x="5054600" y="4951413"/>
            <a:ext cx="3937000" cy="1754187"/>
          </a:xfrm>
          <a:prstGeom prst="rect">
            <a:avLst/>
          </a:prstGeom>
          <a:noFill/>
          <a:ln w="9525">
            <a:noFill/>
            <a:miter lim="800000"/>
            <a:headEnd/>
            <a:tailEnd/>
          </a:ln>
        </p:spPr>
        <p:txBody>
          <a:bodyPr wrap="none">
            <a:spAutoFit/>
          </a:bodyPr>
          <a:lstStyle/>
          <a:p>
            <a:pPr>
              <a:defRPr/>
            </a:pPr>
            <a:r>
              <a:rPr lang="en-US" sz="2400" b="1" dirty="0">
                <a:solidFill>
                  <a:srgbClr val="0000FF"/>
                </a:solidFill>
                <a:latin typeface="+mn-lt"/>
                <a:ea typeface="ＭＳ Ｐゴシック"/>
                <a:cs typeface="ＭＳ Ｐゴシック"/>
              </a:rPr>
              <a:t>        </a:t>
            </a:r>
            <a:r>
              <a:rPr lang="en-US" sz="2400" b="1" u="sng" dirty="0" err="1">
                <a:solidFill>
                  <a:srgbClr val="0000FF"/>
                </a:solidFill>
                <a:latin typeface="+mn-lt"/>
                <a:ea typeface="ＭＳ Ｐゴシック"/>
                <a:cs typeface="ＭＳ Ｐゴシック"/>
              </a:rPr>
              <a:t>MeRHIC</a:t>
            </a:r>
            <a:r>
              <a:rPr lang="en-US" sz="2400" dirty="0">
                <a:solidFill>
                  <a:srgbClr val="0000FF"/>
                </a:solidFill>
                <a:latin typeface="+mn-lt"/>
                <a:ea typeface="ＭＳ Ｐゴシック"/>
                <a:cs typeface="ＭＳ Ｐゴシック"/>
              </a:rPr>
              <a:t> </a:t>
            </a:r>
          </a:p>
          <a:p>
            <a:pPr>
              <a:defRPr/>
            </a:pPr>
            <a:r>
              <a:rPr lang="en-US" sz="2400" dirty="0">
                <a:solidFill>
                  <a:srgbClr val="0000FF"/>
                </a:solidFill>
                <a:latin typeface="+mn-lt"/>
                <a:ea typeface="ＭＳ Ｐゴシック"/>
                <a:cs typeface="ＭＳ Ｐゴシック"/>
              </a:rPr>
              <a:t>     Medium Energy </a:t>
            </a:r>
            <a:r>
              <a:rPr lang="en-US" sz="2400" dirty="0" err="1">
                <a:solidFill>
                  <a:srgbClr val="0000FF"/>
                </a:solidFill>
                <a:latin typeface="+mn-lt"/>
                <a:ea typeface="ＭＳ Ｐゴシック"/>
                <a:cs typeface="ＭＳ Ｐゴシック"/>
              </a:rPr>
              <a:t>eRHIC</a:t>
            </a:r>
            <a:endParaRPr lang="en-US" sz="2400" dirty="0">
              <a:solidFill>
                <a:srgbClr val="0000FF"/>
              </a:solidFill>
              <a:latin typeface="+mn-lt"/>
              <a:ea typeface="ＭＳ Ｐゴシック"/>
              <a:cs typeface="ＭＳ Ｐゴシック"/>
            </a:endParaRPr>
          </a:p>
          <a:p>
            <a:pPr lvl="1">
              <a:defRPr/>
            </a:pPr>
            <a:r>
              <a:rPr lang="en-US" sz="2000" dirty="0">
                <a:solidFill>
                  <a:srgbClr val="000090"/>
                </a:solidFill>
                <a:latin typeface="+mn-lt"/>
              </a:rPr>
              <a:t>@ </a:t>
            </a:r>
            <a:r>
              <a:rPr lang="en-US" sz="2000" dirty="0" smtClean="0">
                <a:solidFill>
                  <a:srgbClr val="000090"/>
                </a:solidFill>
                <a:latin typeface="+mn-lt"/>
              </a:rPr>
              <a:t>IP12 </a:t>
            </a:r>
            <a:r>
              <a:rPr lang="en-US" sz="2000" dirty="0">
                <a:solidFill>
                  <a:srgbClr val="000090"/>
                </a:solidFill>
                <a:latin typeface="+mn-lt"/>
              </a:rPr>
              <a:t>of </a:t>
            </a:r>
            <a:r>
              <a:rPr lang="en-US" sz="2000" dirty="0" smtClean="0">
                <a:solidFill>
                  <a:srgbClr val="000090"/>
                </a:solidFill>
                <a:latin typeface="+mn-lt"/>
              </a:rPr>
              <a:t>RHIC</a:t>
            </a:r>
            <a:endParaRPr lang="en-US" b="1" dirty="0">
              <a:solidFill>
                <a:srgbClr val="FFC000"/>
              </a:solidFill>
              <a:latin typeface="+mn-lt"/>
            </a:endParaRPr>
          </a:p>
          <a:p>
            <a:pPr lvl="1">
              <a:defRPr/>
            </a:pPr>
            <a:r>
              <a:rPr lang="en-US" sz="2000" dirty="0" smtClean="0">
                <a:solidFill>
                  <a:srgbClr val="000090"/>
                </a:solidFill>
                <a:latin typeface="+mn-lt"/>
              </a:rPr>
              <a:t>5 </a:t>
            </a:r>
            <a:r>
              <a:rPr lang="en-US" sz="2000" dirty="0">
                <a:solidFill>
                  <a:srgbClr val="000090"/>
                </a:solidFill>
                <a:latin typeface="+mn-lt"/>
              </a:rPr>
              <a:t>GeV e</a:t>
            </a:r>
            <a:r>
              <a:rPr lang="en-US" sz="2000" baseline="30000" dirty="0">
                <a:solidFill>
                  <a:srgbClr val="000090"/>
                </a:solidFill>
                <a:latin typeface="+mn-lt"/>
              </a:rPr>
              <a:t>-</a:t>
            </a:r>
            <a:r>
              <a:rPr lang="en-US" sz="2000" dirty="0">
                <a:solidFill>
                  <a:srgbClr val="000090"/>
                </a:solidFill>
                <a:latin typeface="+mn-lt"/>
              </a:rPr>
              <a:t> x </a:t>
            </a:r>
            <a:r>
              <a:rPr lang="en-US" sz="2000" dirty="0" smtClean="0">
                <a:solidFill>
                  <a:srgbClr val="000090"/>
                </a:solidFill>
                <a:latin typeface="+mn-lt"/>
              </a:rPr>
              <a:t>50-250 </a:t>
            </a:r>
            <a:r>
              <a:rPr lang="en-US" sz="2000" dirty="0">
                <a:solidFill>
                  <a:srgbClr val="000090"/>
                </a:solidFill>
                <a:latin typeface="+mn-lt"/>
              </a:rPr>
              <a:t>GeV p</a:t>
            </a:r>
          </a:p>
          <a:p>
            <a:pPr lvl="1">
              <a:defRPr/>
            </a:pPr>
            <a:r>
              <a:rPr lang="en-US" sz="2000" dirty="0">
                <a:solidFill>
                  <a:srgbClr val="000090"/>
                </a:solidFill>
                <a:latin typeface="+mn-lt"/>
              </a:rPr>
              <a:t>L ~ </a:t>
            </a:r>
            <a:r>
              <a:rPr lang="en-US" sz="2000" dirty="0" smtClean="0">
                <a:solidFill>
                  <a:srgbClr val="000090"/>
                </a:solidFill>
                <a:latin typeface="+mn-lt"/>
              </a:rPr>
              <a:t>10</a:t>
            </a:r>
            <a:r>
              <a:rPr lang="en-US" sz="2000" baseline="30000" dirty="0" smtClean="0">
                <a:solidFill>
                  <a:srgbClr val="000090"/>
                </a:solidFill>
                <a:latin typeface="+mn-lt"/>
              </a:rPr>
              <a:t>33</a:t>
            </a:r>
            <a:r>
              <a:rPr lang="en-US" sz="2000" dirty="0" smtClean="0">
                <a:solidFill>
                  <a:srgbClr val="000090"/>
                </a:solidFill>
                <a:latin typeface="+mn-lt"/>
              </a:rPr>
              <a:t>-10</a:t>
            </a:r>
            <a:r>
              <a:rPr lang="en-US" sz="2000" baseline="30000" dirty="0" smtClean="0">
                <a:solidFill>
                  <a:srgbClr val="000090"/>
                </a:solidFill>
                <a:latin typeface="+mn-lt"/>
              </a:rPr>
              <a:t>34</a:t>
            </a:r>
            <a:r>
              <a:rPr lang="en-US" sz="2000" dirty="0" smtClean="0">
                <a:solidFill>
                  <a:srgbClr val="000090"/>
                </a:solidFill>
                <a:latin typeface="+mn-lt"/>
              </a:rPr>
              <a:t> </a:t>
            </a:r>
            <a:r>
              <a:rPr lang="en-US" sz="1600" dirty="0">
                <a:solidFill>
                  <a:srgbClr val="000090"/>
                </a:solidFill>
                <a:latin typeface="+mn-lt"/>
              </a:rPr>
              <a:t>cm</a:t>
            </a:r>
            <a:r>
              <a:rPr lang="en-US" sz="1600" baseline="30000" dirty="0">
                <a:solidFill>
                  <a:srgbClr val="000090"/>
                </a:solidFill>
                <a:latin typeface="+mn-lt"/>
              </a:rPr>
              <a:t>-2</a:t>
            </a:r>
            <a:r>
              <a:rPr lang="en-US" sz="1600" dirty="0">
                <a:solidFill>
                  <a:srgbClr val="000090"/>
                </a:solidFill>
                <a:latin typeface="+mn-lt"/>
              </a:rPr>
              <a:t> sec </a:t>
            </a:r>
            <a:r>
              <a:rPr lang="en-US" sz="1600" baseline="30000" dirty="0">
                <a:solidFill>
                  <a:srgbClr val="000090"/>
                </a:solidFill>
                <a:latin typeface="+mn-lt"/>
              </a:rPr>
              <a:t>-1</a:t>
            </a:r>
            <a:endParaRPr lang="en-US" sz="2000" dirty="0">
              <a:solidFill>
                <a:srgbClr val="000090"/>
              </a:solidFill>
              <a:latin typeface="+mn-lt"/>
            </a:endParaRPr>
          </a:p>
        </p:txBody>
      </p:sp>
      <p:sp>
        <p:nvSpPr>
          <p:cNvPr id="11310" name="TextBox 121"/>
          <p:cNvSpPr txBox="1">
            <a:spLocks noChangeArrowheads="1"/>
          </p:cNvSpPr>
          <p:nvPr/>
        </p:nvSpPr>
        <p:spPr bwMode="auto">
          <a:xfrm>
            <a:off x="182563" y="821214"/>
            <a:ext cx="2032929" cy="400110"/>
          </a:xfrm>
          <a:prstGeom prst="rect">
            <a:avLst/>
          </a:prstGeom>
          <a:noFill/>
          <a:ln w="9525">
            <a:noFill/>
            <a:miter lim="800000"/>
            <a:headEnd/>
            <a:tailEnd/>
          </a:ln>
        </p:spPr>
        <p:txBody>
          <a:bodyPr wrap="none">
            <a:spAutoFit/>
          </a:bodyPr>
          <a:lstStyle/>
          <a:p>
            <a:pPr>
              <a:defRPr/>
            </a:pPr>
            <a:r>
              <a:rPr lang="en-US" sz="2000" dirty="0">
                <a:solidFill>
                  <a:srgbClr val="0B2CB7"/>
                </a:solidFill>
                <a:latin typeface="+mn-lt"/>
              </a:rPr>
              <a:t>s =  </a:t>
            </a:r>
            <a:r>
              <a:rPr lang="en-US" sz="2000" dirty="0" smtClean="0">
                <a:solidFill>
                  <a:srgbClr val="0B2CB7"/>
                </a:solidFill>
                <a:latin typeface="+mn-lt"/>
              </a:rPr>
              <a:t>600 </a:t>
            </a:r>
            <a:r>
              <a:rPr lang="en-US" sz="2000" dirty="0">
                <a:solidFill>
                  <a:srgbClr val="0B2CB7"/>
                </a:solidFill>
                <a:latin typeface="+mn-lt"/>
              </a:rPr>
              <a:t>- </a:t>
            </a:r>
            <a:r>
              <a:rPr lang="en-US" sz="2000" dirty="0" smtClean="0">
                <a:solidFill>
                  <a:srgbClr val="0B2CB7"/>
                </a:solidFill>
                <a:latin typeface="+mn-lt"/>
              </a:rPr>
              <a:t>5000</a:t>
            </a:r>
            <a:endParaRPr lang="en-US" sz="2000" dirty="0">
              <a:solidFill>
                <a:srgbClr val="0B2CB7"/>
              </a:solidFill>
              <a:latin typeface="+mn-lt"/>
            </a:endParaRPr>
          </a:p>
        </p:txBody>
      </p:sp>
      <p:sp>
        <p:nvSpPr>
          <p:cNvPr id="127" name="Text Box 19"/>
          <p:cNvSpPr txBox="1">
            <a:spLocks noChangeArrowheads="1"/>
          </p:cNvSpPr>
          <p:nvPr/>
        </p:nvSpPr>
        <p:spPr bwMode="auto">
          <a:xfrm>
            <a:off x="6172200" y="3429000"/>
            <a:ext cx="2819400" cy="708025"/>
          </a:xfrm>
          <a:prstGeom prst="rect">
            <a:avLst/>
          </a:prstGeom>
          <a:noFill/>
          <a:ln w="9525">
            <a:solidFill>
              <a:srgbClr val="FF0000"/>
            </a:solidFill>
            <a:miter lim="800000"/>
            <a:headEnd/>
            <a:tailEnd/>
          </a:ln>
        </p:spPr>
        <p:txBody>
          <a:bodyPr>
            <a:spAutoFit/>
          </a:bodyPr>
          <a:lstStyle/>
          <a:p>
            <a:pPr eaLnBrk="0" hangingPunct="0">
              <a:defRPr/>
            </a:pPr>
            <a:r>
              <a:rPr lang="en-US" sz="2000" dirty="0">
                <a:latin typeface="+mn-lt"/>
                <a:ea typeface="Comic Sans MS" pitchFamily="66" charset="0"/>
                <a:cs typeface="Comic Sans MS" pitchFamily="66" charset="0"/>
              </a:rPr>
              <a:t>PHENIX </a:t>
            </a:r>
            <a:r>
              <a:rPr lang="en-US" sz="2000" dirty="0">
                <a:latin typeface="+mn-lt"/>
                <a:ea typeface="Comic Sans MS" pitchFamily="66" charset="0"/>
                <a:cs typeface="Comic Sans MS" pitchFamily="66" charset="0"/>
                <a:sym typeface="Wingdings" pitchFamily="2" charset="2"/>
              </a:rPr>
              <a:t> </a:t>
            </a:r>
            <a:r>
              <a:rPr lang="en-US" sz="2000" dirty="0" err="1">
                <a:latin typeface="+mn-lt"/>
                <a:ea typeface="Comic Sans MS" pitchFamily="66" charset="0"/>
                <a:cs typeface="Comic Sans MS" pitchFamily="66" charset="0"/>
                <a:sym typeface="Wingdings" pitchFamily="2" charset="2"/>
              </a:rPr>
              <a:t>ePHENIX</a:t>
            </a:r>
            <a:endParaRPr lang="en-US" sz="2000" dirty="0">
              <a:latin typeface="+mn-lt"/>
              <a:ea typeface="Comic Sans MS" pitchFamily="66" charset="0"/>
              <a:cs typeface="Comic Sans MS" pitchFamily="66" charset="0"/>
              <a:sym typeface="Wingdings" pitchFamily="2" charset="2"/>
            </a:endParaRPr>
          </a:p>
          <a:p>
            <a:pPr eaLnBrk="0" hangingPunct="0">
              <a:defRPr/>
            </a:pPr>
            <a:r>
              <a:rPr lang="en-US" sz="2000" dirty="0">
                <a:latin typeface="+mn-lt"/>
                <a:ea typeface="Comic Sans MS" pitchFamily="66" charset="0"/>
                <a:cs typeface="Comic Sans MS" pitchFamily="66" charset="0"/>
                <a:sym typeface="Wingdings" pitchFamily="2" charset="2"/>
              </a:rPr>
              <a:t>STAR 	   </a:t>
            </a:r>
            <a:r>
              <a:rPr lang="en-US" sz="2000" dirty="0" err="1">
                <a:latin typeface="+mn-lt"/>
                <a:ea typeface="Comic Sans MS" pitchFamily="66" charset="0"/>
                <a:cs typeface="Comic Sans MS" pitchFamily="66" charset="0"/>
                <a:sym typeface="Wingdings" pitchFamily="2" charset="2"/>
              </a:rPr>
              <a:t>eSTAR</a:t>
            </a:r>
            <a:endParaRPr lang="en-US" sz="2000" dirty="0">
              <a:latin typeface="+mn-lt"/>
              <a:ea typeface="Comic Sans MS" pitchFamily="66" charset="0"/>
              <a:cs typeface="Comic Sans MS" pitchFamily="66" charset="0"/>
            </a:endParaRPr>
          </a:p>
        </p:txBody>
      </p:sp>
      <p:sp>
        <p:nvSpPr>
          <p:cNvPr id="150" name="Text Box 110"/>
          <p:cNvSpPr txBox="1">
            <a:spLocks noChangeArrowheads="1"/>
          </p:cNvSpPr>
          <p:nvPr/>
        </p:nvSpPr>
        <p:spPr bwMode="auto">
          <a:xfrm>
            <a:off x="2907763" y="5950487"/>
            <a:ext cx="857250" cy="338137"/>
          </a:xfrm>
          <a:prstGeom prst="rect">
            <a:avLst/>
          </a:prstGeom>
          <a:noFill/>
          <a:ln w="9525">
            <a:noFill/>
            <a:miter lim="800000"/>
            <a:headEnd/>
            <a:tailEnd/>
          </a:ln>
        </p:spPr>
        <p:txBody>
          <a:bodyPr wrap="none">
            <a:spAutoFit/>
          </a:bodyPr>
          <a:lstStyle/>
          <a:p>
            <a:pPr defTabSz="457200"/>
            <a:r>
              <a:rPr lang="en-US" sz="1600">
                <a:solidFill>
                  <a:srgbClr val="FF0000"/>
                </a:solidFill>
                <a:latin typeface="Comic Sans MS" pitchFamily="66" charset="0"/>
              </a:rPr>
              <a:t>eSTAR</a:t>
            </a:r>
          </a:p>
        </p:txBody>
      </p:sp>
      <p:sp>
        <p:nvSpPr>
          <p:cNvPr id="151" name="Text Box 111"/>
          <p:cNvSpPr txBox="1">
            <a:spLocks noChangeArrowheads="1"/>
          </p:cNvSpPr>
          <p:nvPr/>
        </p:nvSpPr>
        <p:spPr bwMode="auto">
          <a:xfrm rot="3600000">
            <a:off x="828932" y="4870193"/>
            <a:ext cx="1112837" cy="339725"/>
          </a:xfrm>
          <a:prstGeom prst="rect">
            <a:avLst/>
          </a:prstGeom>
          <a:noFill/>
          <a:ln w="9525">
            <a:noFill/>
            <a:miter lim="800000"/>
            <a:headEnd/>
            <a:tailEnd/>
          </a:ln>
        </p:spPr>
        <p:txBody>
          <a:bodyPr wrap="none">
            <a:spAutoFit/>
          </a:bodyPr>
          <a:lstStyle/>
          <a:p>
            <a:pPr defTabSz="457200"/>
            <a:r>
              <a:rPr lang="en-US" sz="1600">
                <a:solidFill>
                  <a:srgbClr val="FF0000"/>
                </a:solidFill>
                <a:latin typeface="Comic Sans MS" pitchFamily="66" charset="0"/>
              </a:rPr>
              <a:t>ePHENIX</a:t>
            </a:r>
          </a:p>
        </p:txBody>
      </p:sp>
      <p:cxnSp>
        <p:nvCxnSpPr>
          <p:cNvPr id="152" name="Straight Arrow Connector 151"/>
          <p:cNvCxnSpPr/>
          <p:nvPr/>
        </p:nvCxnSpPr>
        <p:spPr>
          <a:xfrm rot="10800000">
            <a:off x="3962400" y="1526124"/>
            <a:ext cx="407450" cy="12620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53" name="Arc 152"/>
          <p:cNvSpPr>
            <a:spLocks noChangeAspect="1"/>
          </p:cNvSpPr>
          <p:nvPr/>
        </p:nvSpPr>
        <p:spPr>
          <a:xfrm>
            <a:off x="1815563" y="1381662"/>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54" name="Arc 153"/>
          <p:cNvSpPr>
            <a:spLocks noChangeAspect="1"/>
          </p:cNvSpPr>
          <p:nvPr/>
        </p:nvSpPr>
        <p:spPr>
          <a:xfrm>
            <a:off x="1831438" y="1341974"/>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55" name="Arc 154"/>
          <p:cNvSpPr>
            <a:spLocks noChangeAspect="1"/>
          </p:cNvSpPr>
          <p:nvPr/>
        </p:nvSpPr>
        <p:spPr>
          <a:xfrm rot="18000000">
            <a:off x="940850" y="1340387"/>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56" name="Arc 155"/>
          <p:cNvSpPr>
            <a:spLocks noChangeAspect="1"/>
          </p:cNvSpPr>
          <p:nvPr/>
        </p:nvSpPr>
        <p:spPr>
          <a:xfrm rot="14400000">
            <a:off x="501113" y="2110324"/>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57" name="Arc 156"/>
          <p:cNvSpPr>
            <a:spLocks noChangeAspect="1"/>
          </p:cNvSpPr>
          <p:nvPr/>
        </p:nvSpPr>
        <p:spPr>
          <a:xfrm rot="10800000">
            <a:off x="937675" y="2878674"/>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58" name="Arc 157"/>
          <p:cNvSpPr>
            <a:spLocks noChangeAspect="1"/>
          </p:cNvSpPr>
          <p:nvPr/>
        </p:nvSpPr>
        <p:spPr>
          <a:xfrm rot="7200000">
            <a:off x="1828263" y="2875499"/>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59" name="Arc 158"/>
          <p:cNvSpPr>
            <a:spLocks noChangeAspect="1"/>
          </p:cNvSpPr>
          <p:nvPr/>
        </p:nvSpPr>
        <p:spPr>
          <a:xfrm rot="18000000">
            <a:off x="967838" y="1375312"/>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60" name="Arc 159"/>
          <p:cNvSpPr>
            <a:spLocks noChangeAspect="1"/>
          </p:cNvSpPr>
          <p:nvPr/>
        </p:nvSpPr>
        <p:spPr>
          <a:xfrm rot="14400000">
            <a:off x="545563" y="2110324"/>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61" name="Arc 160"/>
          <p:cNvSpPr>
            <a:spLocks noChangeAspect="1"/>
          </p:cNvSpPr>
          <p:nvPr/>
        </p:nvSpPr>
        <p:spPr>
          <a:xfrm rot="10800000">
            <a:off x="966250" y="2840574"/>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62" name="Arc 161"/>
          <p:cNvSpPr>
            <a:spLocks noChangeAspect="1"/>
          </p:cNvSpPr>
          <p:nvPr/>
        </p:nvSpPr>
        <p:spPr>
          <a:xfrm rot="7200000">
            <a:off x="1807625" y="2837399"/>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63" name="Line 184"/>
          <p:cNvSpPr>
            <a:spLocks noChangeShapeType="1"/>
          </p:cNvSpPr>
          <p:nvPr/>
        </p:nvSpPr>
        <p:spPr bwMode="auto">
          <a:xfrm rot="18000000" flipV="1">
            <a:off x="4998500" y="5210712"/>
            <a:ext cx="914400" cy="0"/>
          </a:xfrm>
          <a:prstGeom prst="line">
            <a:avLst/>
          </a:prstGeom>
          <a:noFill/>
          <a:ln w="76200">
            <a:solidFill>
              <a:srgbClr val="00FF00"/>
            </a:solidFill>
            <a:round/>
            <a:headEnd/>
            <a:tailEnd/>
          </a:ln>
        </p:spPr>
        <p:txBody>
          <a:bodyPr wrap="none" anchor="ctr"/>
          <a:lstStyle/>
          <a:p>
            <a:endParaRPr lang="en-US"/>
          </a:p>
        </p:txBody>
      </p:sp>
      <p:sp>
        <p:nvSpPr>
          <p:cNvPr id="164" name="Line 184"/>
          <p:cNvSpPr>
            <a:spLocks noChangeShapeType="1"/>
          </p:cNvSpPr>
          <p:nvPr/>
        </p:nvSpPr>
        <p:spPr bwMode="auto">
          <a:xfrm rot="3600000" flipV="1">
            <a:off x="4990563" y="2643724"/>
            <a:ext cx="914400" cy="0"/>
          </a:xfrm>
          <a:prstGeom prst="line">
            <a:avLst/>
          </a:prstGeom>
          <a:noFill/>
          <a:ln w="76200">
            <a:solidFill>
              <a:srgbClr val="00FF00"/>
            </a:solidFill>
            <a:round/>
            <a:headEnd/>
            <a:tailEnd/>
          </a:ln>
        </p:spPr>
        <p:txBody>
          <a:bodyPr wrap="none" anchor="ctr"/>
          <a:lstStyle/>
          <a:p>
            <a:endParaRPr lang="en-US"/>
          </a:p>
        </p:txBody>
      </p:sp>
      <p:sp>
        <p:nvSpPr>
          <p:cNvPr id="165" name="Line 184"/>
          <p:cNvSpPr>
            <a:spLocks noChangeShapeType="1"/>
          </p:cNvSpPr>
          <p:nvPr/>
        </p:nvSpPr>
        <p:spPr bwMode="auto">
          <a:xfrm rot="18000000" flipV="1">
            <a:off x="520163" y="2662774"/>
            <a:ext cx="914400" cy="0"/>
          </a:xfrm>
          <a:prstGeom prst="line">
            <a:avLst/>
          </a:prstGeom>
          <a:noFill/>
          <a:ln w="76200">
            <a:solidFill>
              <a:srgbClr val="00FF00"/>
            </a:solidFill>
            <a:round/>
            <a:headEnd/>
            <a:tailEnd/>
          </a:ln>
        </p:spPr>
        <p:txBody>
          <a:bodyPr wrap="none" anchor="ctr"/>
          <a:lstStyle/>
          <a:p>
            <a:endParaRPr lang="en-US"/>
          </a:p>
        </p:txBody>
      </p:sp>
      <p:sp>
        <p:nvSpPr>
          <p:cNvPr id="166" name="Line 184"/>
          <p:cNvSpPr>
            <a:spLocks noChangeShapeType="1"/>
          </p:cNvSpPr>
          <p:nvPr/>
        </p:nvSpPr>
        <p:spPr bwMode="auto">
          <a:xfrm rot="14400000" flipV="1">
            <a:off x="532863" y="5242462"/>
            <a:ext cx="914400" cy="0"/>
          </a:xfrm>
          <a:prstGeom prst="line">
            <a:avLst/>
          </a:prstGeom>
          <a:noFill/>
          <a:ln w="76200">
            <a:solidFill>
              <a:srgbClr val="00FF00"/>
            </a:solidFill>
            <a:round/>
            <a:headEnd/>
            <a:tailEnd/>
          </a:ln>
        </p:spPr>
        <p:txBody>
          <a:bodyPr wrap="none" anchor="ctr"/>
          <a:lstStyle/>
          <a:p>
            <a:endParaRPr lang="en-US"/>
          </a:p>
        </p:txBody>
      </p:sp>
      <p:sp>
        <p:nvSpPr>
          <p:cNvPr id="167" name="Line 184"/>
          <p:cNvSpPr>
            <a:spLocks noChangeShapeType="1"/>
          </p:cNvSpPr>
          <p:nvPr/>
        </p:nvSpPr>
        <p:spPr bwMode="auto">
          <a:xfrm flipV="1">
            <a:off x="2771238" y="6515637"/>
            <a:ext cx="914400" cy="0"/>
          </a:xfrm>
          <a:prstGeom prst="line">
            <a:avLst/>
          </a:prstGeom>
          <a:noFill/>
          <a:ln w="76200">
            <a:solidFill>
              <a:srgbClr val="00FF00"/>
            </a:solidFill>
            <a:round/>
            <a:headEnd/>
            <a:tailEnd/>
          </a:ln>
        </p:spPr>
        <p:txBody>
          <a:bodyPr wrap="none" anchor="ctr"/>
          <a:lstStyle/>
          <a:p>
            <a:endParaRPr lang="en-US"/>
          </a:p>
        </p:txBody>
      </p:sp>
      <p:sp>
        <p:nvSpPr>
          <p:cNvPr id="168" name="Rectangle 13"/>
          <p:cNvSpPr>
            <a:spLocks noChangeArrowheads="1"/>
          </p:cNvSpPr>
          <p:nvPr/>
        </p:nvSpPr>
        <p:spPr bwMode="auto">
          <a:xfrm rot="10800000">
            <a:off x="3079213" y="6371174"/>
            <a:ext cx="279400" cy="288925"/>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defTabSz="457200"/>
            <a:endParaRPr lang="en-US" sz="1800">
              <a:latin typeface="Comic Sans MS" pitchFamily="66" charset="0"/>
            </a:endParaRPr>
          </a:p>
        </p:txBody>
      </p:sp>
      <p:sp>
        <p:nvSpPr>
          <p:cNvPr id="169" name="Rectangle 136"/>
          <p:cNvSpPr>
            <a:spLocks noChangeArrowheads="1"/>
          </p:cNvSpPr>
          <p:nvPr/>
        </p:nvSpPr>
        <p:spPr bwMode="auto">
          <a:xfrm rot="3600000">
            <a:off x="850363" y="5101174"/>
            <a:ext cx="279400" cy="288925"/>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pPr defTabSz="457200"/>
            <a:endParaRPr lang="en-US" sz="1800">
              <a:latin typeface="Comic Sans MS" pitchFamily="66" charset="0"/>
            </a:endParaRPr>
          </a:p>
        </p:txBody>
      </p:sp>
      <p:sp>
        <p:nvSpPr>
          <p:cNvPr id="170" name="Line 184"/>
          <p:cNvSpPr>
            <a:spLocks noChangeShapeType="1"/>
          </p:cNvSpPr>
          <p:nvPr/>
        </p:nvSpPr>
        <p:spPr bwMode="auto">
          <a:xfrm flipH="1" flipV="1">
            <a:off x="2747425" y="1357849"/>
            <a:ext cx="914400" cy="0"/>
          </a:xfrm>
          <a:prstGeom prst="line">
            <a:avLst/>
          </a:prstGeom>
          <a:noFill/>
          <a:ln w="76200">
            <a:solidFill>
              <a:srgbClr val="FF6600"/>
            </a:solidFill>
            <a:round/>
            <a:headEnd/>
            <a:tailEnd/>
          </a:ln>
        </p:spPr>
        <p:txBody>
          <a:bodyPr wrap="none" anchor="ctr"/>
          <a:lstStyle/>
          <a:p>
            <a:endParaRPr lang="en-US"/>
          </a:p>
        </p:txBody>
      </p:sp>
      <p:grpSp>
        <p:nvGrpSpPr>
          <p:cNvPr id="171" name="Group 102"/>
          <p:cNvGrpSpPr>
            <a:grpSpLocks/>
          </p:cNvGrpSpPr>
          <p:nvPr/>
        </p:nvGrpSpPr>
        <p:grpSpPr bwMode="auto">
          <a:xfrm rot="18000000" flipV="1">
            <a:off x="1053563" y="2134136"/>
            <a:ext cx="95250" cy="79375"/>
            <a:chOff x="1348913" y="1142862"/>
            <a:chExt cx="190276" cy="155817"/>
          </a:xfrm>
        </p:grpSpPr>
        <p:sp>
          <p:nvSpPr>
            <p:cNvPr id="172" name="Oval 115"/>
            <p:cNvSpPr>
              <a:spLocks noChangeArrowheads="1"/>
            </p:cNvSpPr>
            <p:nvPr/>
          </p:nvSpPr>
          <p:spPr bwMode="auto">
            <a:xfrm flipH="1">
              <a:off x="1565301" y="1205357"/>
              <a:ext cx="53911" cy="15581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173" name="Oval 116"/>
            <p:cNvSpPr>
              <a:spLocks noChangeArrowheads="1"/>
            </p:cNvSpPr>
            <p:nvPr/>
          </p:nvSpPr>
          <p:spPr bwMode="auto">
            <a:xfrm flipH="1">
              <a:off x="1445409" y="1147230"/>
              <a:ext cx="50740" cy="15581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174" name="Oval 117"/>
            <p:cNvSpPr>
              <a:spLocks noChangeAspect="1" noChangeArrowheads="1"/>
            </p:cNvSpPr>
            <p:nvPr/>
          </p:nvSpPr>
          <p:spPr bwMode="auto">
            <a:xfrm flipH="1">
              <a:off x="1467364" y="1203767"/>
              <a:ext cx="53913" cy="15581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175" name="Oval 118"/>
            <p:cNvSpPr>
              <a:spLocks noChangeArrowheads="1"/>
            </p:cNvSpPr>
            <p:nvPr/>
          </p:nvSpPr>
          <p:spPr bwMode="auto">
            <a:xfrm flipH="1">
              <a:off x="1421723" y="1206660"/>
              <a:ext cx="53913" cy="15581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sp>
        <p:nvSpPr>
          <p:cNvPr id="176" name="Rectangle 13"/>
          <p:cNvSpPr>
            <a:spLocks noChangeArrowheads="1"/>
          </p:cNvSpPr>
          <p:nvPr/>
        </p:nvSpPr>
        <p:spPr bwMode="auto">
          <a:xfrm rot="10800000">
            <a:off x="3109375" y="1265774"/>
            <a:ext cx="179388" cy="185738"/>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pPr defTabSz="457200"/>
            <a:endParaRPr lang="en-US" sz="1800">
              <a:latin typeface="Comic Sans MS" pitchFamily="66" charset="0"/>
            </a:endParaRPr>
          </a:p>
        </p:txBody>
      </p:sp>
      <p:sp>
        <p:nvSpPr>
          <p:cNvPr id="177" name="Line 184"/>
          <p:cNvSpPr>
            <a:spLocks noChangeShapeType="1"/>
          </p:cNvSpPr>
          <p:nvPr/>
        </p:nvSpPr>
        <p:spPr bwMode="auto">
          <a:xfrm rot="18000000" flipV="1">
            <a:off x="520163" y="2662774"/>
            <a:ext cx="914400" cy="0"/>
          </a:xfrm>
          <a:prstGeom prst="line">
            <a:avLst/>
          </a:prstGeom>
          <a:noFill/>
          <a:ln w="76200">
            <a:solidFill>
              <a:srgbClr val="00FF00"/>
            </a:solidFill>
            <a:round/>
            <a:headEnd/>
            <a:tailEnd/>
          </a:ln>
        </p:spPr>
        <p:txBody>
          <a:bodyPr wrap="none" anchor="ctr"/>
          <a:lstStyle/>
          <a:p>
            <a:endParaRPr lang="en-US"/>
          </a:p>
        </p:txBody>
      </p:sp>
      <p:sp>
        <p:nvSpPr>
          <p:cNvPr id="178" name="Line 184"/>
          <p:cNvSpPr>
            <a:spLocks noChangeShapeType="1"/>
          </p:cNvSpPr>
          <p:nvPr/>
        </p:nvSpPr>
        <p:spPr bwMode="auto">
          <a:xfrm rot="18000000" flipV="1">
            <a:off x="5042156" y="5221031"/>
            <a:ext cx="1004887" cy="0"/>
          </a:xfrm>
          <a:prstGeom prst="line">
            <a:avLst/>
          </a:prstGeom>
          <a:noFill/>
          <a:ln w="19050">
            <a:solidFill>
              <a:srgbClr val="FF0000"/>
            </a:solidFill>
            <a:round/>
            <a:headEnd/>
            <a:tailEnd/>
          </a:ln>
        </p:spPr>
        <p:txBody>
          <a:bodyPr wrap="none" anchor="ctr"/>
          <a:lstStyle/>
          <a:p>
            <a:endParaRPr lang="en-US"/>
          </a:p>
        </p:txBody>
      </p:sp>
      <p:sp>
        <p:nvSpPr>
          <p:cNvPr id="179" name="Arc 178"/>
          <p:cNvSpPr>
            <a:spLocks noChangeAspect="1"/>
          </p:cNvSpPr>
          <p:nvPr/>
        </p:nvSpPr>
        <p:spPr>
          <a:xfrm rot="7200000">
            <a:off x="1882238" y="2912012"/>
            <a:ext cx="3657600" cy="3657600"/>
          </a:xfrm>
          <a:prstGeom prst="arc">
            <a:avLst>
              <a:gd name="adj1" fmla="val 16200000"/>
              <a:gd name="adj2" fmla="val 19891705"/>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80" name="Arc 179"/>
          <p:cNvSpPr>
            <a:spLocks noChangeAspect="1"/>
          </p:cNvSpPr>
          <p:nvPr/>
        </p:nvSpPr>
        <p:spPr>
          <a:xfrm rot="18000000" flipH="1">
            <a:off x="440788" y="2124612"/>
            <a:ext cx="3657600" cy="3657600"/>
          </a:xfrm>
          <a:prstGeom prst="arc">
            <a:avLst>
              <a:gd name="adj1" fmla="val 16200000"/>
              <a:gd name="adj2" fmla="val 19840951"/>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81" name="Line 184"/>
          <p:cNvSpPr>
            <a:spLocks noChangeShapeType="1"/>
          </p:cNvSpPr>
          <p:nvPr/>
        </p:nvSpPr>
        <p:spPr bwMode="auto">
          <a:xfrm rot="18000000" flipV="1">
            <a:off x="428881" y="2611181"/>
            <a:ext cx="1004887" cy="0"/>
          </a:xfrm>
          <a:prstGeom prst="line">
            <a:avLst/>
          </a:prstGeom>
          <a:noFill/>
          <a:ln w="19050">
            <a:solidFill>
              <a:srgbClr val="FF0000"/>
            </a:solidFill>
            <a:round/>
            <a:headEnd/>
            <a:tailEnd/>
          </a:ln>
        </p:spPr>
        <p:txBody>
          <a:bodyPr wrap="none" anchor="ctr"/>
          <a:lstStyle/>
          <a:p>
            <a:endParaRPr lang="en-US"/>
          </a:p>
        </p:txBody>
      </p:sp>
      <p:sp>
        <p:nvSpPr>
          <p:cNvPr id="182" name="Arc 181"/>
          <p:cNvSpPr>
            <a:spLocks noChangeAspect="1"/>
          </p:cNvSpPr>
          <p:nvPr/>
        </p:nvSpPr>
        <p:spPr>
          <a:xfrm>
            <a:off x="1866363" y="1273712"/>
            <a:ext cx="3657600" cy="3657600"/>
          </a:xfrm>
          <a:prstGeom prst="arc">
            <a:avLst>
              <a:gd name="adj1" fmla="val 16289353"/>
              <a:gd name="adj2" fmla="val 19598830"/>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83" name="Arc 182"/>
          <p:cNvSpPr>
            <a:spLocks noChangeAspect="1"/>
          </p:cNvSpPr>
          <p:nvPr/>
        </p:nvSpPr>
        <p:spPr>
          <a:xfrm rot="18000000">
            <a:off x="932913" y="1270537"/>
            <a:ext cx="3657600" cy="3657600"/>
          </a:xfrm>
          <a:prstGeom prst="arc">
            <a:avLst>
              <a:gd name="adj1" fmla="val 16200000"/>
              <a:gd name="adj2" fmla="val 19398097"/>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84" name="Text Box 19"/>
          <p:cNvSpPr txBox="1">
            <a:spLocks noChangeArrowheads="1"/>
          </p:cNvSpPr>
          <p:nvPr/>
        </p:nvSpPr>
        <p:spPr bwMode="auto">
          <a:xfrm>
            <a:off x="1905000" y="2062699"/>
            <a:ext cx="2973891" cy="1077218"/>
          </a:xfrm>
          <a:prstGeom prst="rect">
            <a:avLst/>
          </a:prstGeom>
          <a:noFill/>
          <a:ln w="9525">
            <a:noFill/>
            <a:miter lim="800000"/>
            <a:headEnd/>
            <a:tailEnd/>
          </a:ln>
        </p:spPr>
        <p:txBody>
          <a:bodyPr wrap="none">
            <a:spAutoFit/>
          </a:bodyPr>
          <a:lstStyle/>
          <a:p>
            <a:pPr defTabSz="457200">
              <a:defRPr/>
            </a:pPr>
            <a:r>
              <a:rPr lang="en-US" sz="1600" b="1" dirty="0">
                <a:solidFill>
                  <a:srgbClr val="FF0000"/>
                </a:solidFill>
                <a:latin typeface="+mj-lt"/>
                <a:ea typeface="ＭＳ Ｐゴシック" pitchFamily="36" charset="-128"/>
              </a:rPr>
              <a:t>2 </a:t>
            </a:r>
            <a:r>
              <a:rPr lang="en-US" sz="1600" b="1" dirty="0" smtClean="0">
                <a:solidFill>
                  <a:srgbClr val="FF0000"/>
                </a:solidFill>
                <a:latin typeface="+mj-lt"/>
                <a:ea typeface="ＭＳ Ｐゴシック" pitchFamily="36" charset="-128"/>
              </a:rPr>
              <a:t>Superconducting RF </a:t>
            </a:r>
            <a:r>
              <a:rPr lang="en-US" sz="1600" b="1" dirty="0" err="1" smtClean="0">
                <a:solidFill>
                  <a:srgbClr val="FF0000"/>
                </a:solidFill>
                <a:latin typeface="+mj-lt"/>
                <a:ea typeface="ＭＳ Ｐゴシック" pitchFamily="36" charset="-128"/>
              </a:rPr>
              <a:t>linacs</a:t>
            </a:r>
            <a:endParaRPr lang="en-US" sz="1600" b="1" dirty="0">
              <a:solidFill>
                <a:srgbClr val="FF0000"/>
              </a:solidFill>
              <a:latin typeface="+mj-lt"/>
              <a:ea typeface="ＭＳ Ｐゴシック" pitchFamily="36" charset="-128"/>
            </a:endParaRPr>
          </a:p>
          <a:p>
            <a:pPr defTabSz="457200">
              <a:defRPr/>
            </a:pPr>
            <a:r>
              <a:rPr lang="en-US" sz="1600" b="1" dirty="0">
                <a:solidFill>
                  <a:srgbClr val="FF0000"/>
                </a:solidFill>
                <a:latin typeface="+mj-lt"/>
                <a:ea typeface="ＭＳ Ｐゴシック" pitchFamily="36" charset="-128"/>
              </a:rPr>
              <a:t>1 </a:t>
            </a:r>
            <a:r>
              <a:rPr lang="en-US" sz="1600" b="1" dirty="0" smtClean="0">
                <a:solidFill>
                  <a:srgbClr val="FF0000"/>
                </a:solidFill>
                <a:latin typeface="+mj-lt"/>
                <a:ea typeface="ＭＳ Ｐゴシック" pitchFamily="36" charset="-128"/>
                <a:sym typeface="Wingdings" pitchFamily="2" charset="2"/>
              </a:rPr>
              <a:t></a:t>
            </a:r>
            <a:r>
              <a:rPr lang="en-US" sz="1600" b="1" dirty="0" smtClean="0">
                <a:solidFill>
                  <a:srgbClr val="FF0000"/>
                </a:solidFill>
                <a:latin typeface="+mj-lt"/>
                <a:ea typeface="ＭＳ Ｐゴシック" pitchFamily="36" charset="-128"/>
              </a:rPr>
              <a:t> </a:t>
            </a:r>
            <a:r>
              <a:rPr lang="en-US" sz="1600" b="1" dirty="0">
                <a:solidFill>
                  <a:srgbClr val="FF0000"/>
                </a:solidFill>
                <a:latin typeface="+mj-lt"/>
                <a:ea typeface="ＭＳ Ｐゴシック" pitchFamily="36" charset="-128"/>
              </a:rPr>
              <a:t>5 </a:t>
            </a:r>
            <a:r>
              <a:rPr lang="en-US" sz="1600" b="1" dirty="0" err="1">
                <a:solidFill>
                  <a:srgbClr val="FF0000"/>
                </a:solidFill>
                <a:latin typeface="+mj-lt"/>
                <a:ea typeface="ＭＳ Ｐゴシック" pitchFamily="36" charset="-128"/>
              </a:rPr>
              <a:t>GeV</a:t>
            </a:r>
            <a:r>
              <a:rPr lang="en-US" sz="1600" b="1" dirty="0">
                <a:solidFill>
                  <a:srgbClr val="FF0000"/>
                </a:solidFill>
                <a:latin typeface="+mj-lt"/>
                <a:ea typeface="ＭＳ Ｐゴシック" pitchFamily="36" charset="-128"/>
              </a:rPr>
              <a:t> per pass</a:t>
            </a:r>
          </a:p>
          <a:p>
            <a:pPr defTabSz="457200">
              <a:defRPr/>
            </a:pPr>
            <a:r>
              <a:rPr lang="en-US" sz="1600" b="1" dirty="0">
                <a:solidFill>
                  <a:srgbClr val="FF0000"/>
                </a:solidFill>
                <a:latin typeface="+mj-lt"/>
                <a:ea typeface="ＭＳ Ｐゴシック" pitchFamily="36" charset="-128"/>
              </a:rPr>
              <a:t>4 </a:t>
            </a:r>
            <a:r>
              <a:rPr lang="en-US" sz="1600" b="1" dirty="0" smtClean="0">
                <a:solidFill>
                  <a:srgbClr val="FF0000"/>
                </a:solidFill>
                <a:latin typeface="+mj-lt"/>
                <a:ea typeface="ＭＳ Ｐゴシック" pitchFamily="36" charset="-128"/>
              </a:rPr>
              <a:t>(or 6</a:t>
            </a:r>
            <a:r>
              <a:rPr lang="en-US" sz="1600" b="1" dirty="0">
                <a:solidFill>
                  <a:srgbClr val="FF0000"/>
                </a:solidFill>
                <a:latin typeface="+mj-lt"/>
                <a:ea typeface="ＭＳ Ｐゴシック" pitchFamily="36" charset="-128"/>
              </a:rPr>
              <a:t>) passes</a:t>
            </a:r>
          </a:p>
          <a:p>
            <a:pPr defTabSz="457200">
              <a:defRPr/>
            </a:pPr>
            <a:endParaRPr lang="en-US" sz="1600" dirty="0">
              <a:solidFill>
                <a:srgbClr val="FF0000"/>
              </a:solidFill>
              <a:latin typeface="Comic Sans MS" pitchFamily="66" charset="0"/>
              <a:ea typeface="ＭＳ Ｐゴシック" pitchFamily="36" charset="-128"/>
            </a:endParaRPr>
          </a:p>
        </p:txBody>
      </p:sp>
      <p:cxnSp>
        <p:nvCxnSpPr>
          <p:cNvPr id="185" name="Straight Arrow Connector 184"/>
          <p:cNvCxnSpPr/>
          <p:nvPr/>
        </p:nvCxnSpPr>
        <p:spPr>
          <a:xfrm rot="10800000" flipV="1">
            <a:off x="1693326" y="1297524"/>
            <a:ext cx="364075" cy="1698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6" name="Rounded Rectangle 185"/>
          <p:cNvSpPr/>
          <p:nvPr/>
        </p:nvSpPr>
        <p:spPr>
          <a:xfrm rot="14400000">
            <a:off x="4951669" y="2600068"/>
            <a:ext cx="825500" cy="150812"/>
          </a:xfrm>
          <a:prstGeom prst="roundRect">
            <a:avLst/>
          </a:prstGeom>
          <a:noFill/>
          <a:ln w="76200" cap="flat" cmpd="tri" algn="ctr">
            <a:solidFill>
              <a:schemeClr val="accent5">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187" name="Text Box 19"/>
          <p:cNvSpPr txBox="1">
            <a:spLocks noChangeArrowheads="1"/>
          </p:cNvSpPr>
          <p:nvPr/>
        </p:nvSpPr>
        <p:spPr bwMode="auto">
          <a:xfrm rot="3600000">
            <a:off x="4428588" y="2567524"/>
            <a:ext cx="1238250" cy="584200"/>
          </a:xfrm>
          <a:prstGeom prst="rect">
            <a:avLst/>
          </a:prstGeom>
          <a:noFill/>
          <a:ln w="9525">
            <a:noFill/>
            <a:miter lim="800000"/>
            <a:headEnd/>
            <a:tailEnd/>
          </a:ln>
        </p:spPr>
        <p:txBody>
          <a:bodyPr>
            <a:spAutoFit/>
          </a:bodyPr>
          <a:lstStyle/>
          <a:p>
            <a:pPr algn="ctr" defTabSz="457200" fontAlgn="auto">
              <a:spcBef>
                <a:spcPts val="0"/>
              </a:spcBef>
              <a:spcAft>
                <a:spcPts val="0"/>
              </a:spcAft>
              <a:defRPr/>
            </a:pPr>
            <a:r>
              <a:rPr lang="en-US" sz="1600" dirty="0">
                <a:solidFill>
                  <a:srgbClr val="000090"/>
                </a:solidFill>
                <a:latin typeface="+mj-lt"/>
                <a:ea typeface="+mn-ea"/>
                <a:cs typeface="Comic Sans MS"/>
              </a:rPr>
              <a:t>Coherent </a:t>
            </a:r>
          </a:p>
          <a:p>
            <a:pPr algn="ctr" defTabSz="457200" fontAlgn="auto">
              <a:spcBef>
                <a:spcPts val="0"/>
              </a:spcBef>
              <a:spcAft>
                <a:spcPts val="0"/>
              </a:spcAft>
              <a:defRPr/>
            </a:pPr>
            <a:r>
              <a:rPr lang="en-US" sz="1600" dirty="0" err="1">
                <a:solidFill>
                  <a:srgbClr val="000090"/>
                </a:solidFill>
                <a:latin typeface="+mj-lt"/>
                <a:ea typeface="+mn-ea"/>
                <a:cs typeface="Comic Sans MS"/>
              </a:rPr>
              <a:t>e</a:t>
            </a:r>
            <a:r>
              <a:rPr lang="en-US" sz="1600" dirty="0">
                <a:solidFill>
                  <a:srgbClr val="000090"/>
                </a:solidFill>
                <a:latin typeface="+mj-lt"/>
                <a:ea typeface="+mn-ea"/>
                <a:cs typeface="Comic Sans MS"/>
              </a:rPr>
              <a:t>-cooler</a:t>
            </a:r>
          </a:p>
        </p:txBody>
      </p:sp>
      <p:sp>
        <p:nvSpPr>
          <p:cNvPr id="189" name="Arc 188"/>
          <p:cNvSpPr/>
          <p:nvPr/>
        </p:nvSpPr>
        <p:spPr>
          <a:xfrm rot="16200000" flipH="1" flipV="1">
            <a:off x="2960150" y="367249"/>
            <a:ext cx="368300" cy="1587500"/>
          </a:xfrm>
          <a:prstGeom prst="arc">
            <a:avLst>
              <a:gd name="adj1" fmla="val 16856970"/>
              <a:gd name="adj2" fmla="val 4705417"/>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191" name="Line 184"/>
          <p:cNvSpPr>
            <a:spLocks noChangeShapeType="1"/>
          </p:cNvSpPr>
          <p:nvPr/>
        </p:nvSpPr>
        <p:spPr bwMode="auto">
          <a:xfrm rot="3600000" flipV="1">
            <a:off x="4954050" y="2570699"/>
            <a:ext cx="1112838" cy="14288"/>
          </a:xfrm>
          <a:prstGeom prst="line">
            <a:avLst/>
          </a:prstGeom>
          <a:noFill/>
          <a:ln w="19050">
            <a:solidFill>
              <a:srgbClr val="FF0000"/>
            </a:solidFill>
            <a:round/>
            <a:headEnd/>
            <a:tailEnd/>
          </a:ln>
        </p:spPr>
        <p:txBody>
          <a:bodyPr wrap="none" anchor="ctr"/>
          <a:lstStyle/>
          <a:p>
            <a:endParaRPr lang="en-US"/>
          </a:p>
        </p:txBody>
      </p:sp>
      <p:grpSp>
        <p:nvGrpSpPr>
          <p:cNvPr id="192" name="Group 254"/>
          <p:cNvGrpSpPr>
            <a:grpSpLocks/>
          </p:cNvGrpSpPr>
          <p:nvPr/>
        </p:nvGrpSpPr>
        <p:grpSpPr bwMode="auto">
          <a:xfrm rot="-3600000">
            <a:off x="551736" y="2816965"/>
            <a:ext cx="739775" cy="84137"/>
            <a:chOff x="3827159" y="2317924"/>
            <a:chExt cx="739517" cy="83311"/>
          </a:xfrm>
        </p:grpSpPr>
        <p:grpSp>
          <p:nvGrpSpPr>
            <p:cNvPr id="193" name="Group 124"/>
            <p:cNvGrpSpPr>
              <a:grpSpLocks noChangeAspect="1"/>
            </p:cNvGrpSpPr>
            <p:nvPr/>
          </p:nvGrpSpPr>
          <p:grpSpPr bwMode="auto">
            <a:xfrm flipV="1">
              <a:off x="3915592" y="2203136"/>
              <a:ext cx="386378" cy="132767"/>
              <a:chOff x="970309" y="1867135"/>
              <a:chExt cx="772753" cy="265531"/>
            </a:xfrm>
          </p:grpSpPr>
          <p:grpSp>
            <p:nvGrpSpPr>
              <p:cNvPr id="215" name="Group 102"/>
              <p:cNvGrpSpPr>
                <a:grpSpLocks/>
              </p:cNvGrpSpPr>
              <p:nvPr/>
            </p:nvGrpSpPr>
            <p:grpSpPr bwMode="auto">
              <a:xfrm>
                <a:off x="1514323" y="1911711"/>
                <a:ext cx="228739" cy="209848"/>
                <a:chOff x="1517923" y="1311740"/>
                <a:chExt cx="228739" cy="209848"/>
              </a:xfrm>
            </p:grpSpPr>
            <p:sp>
              <p:nvSpPr>
                <p:cNvPr id="231" name="Oval 115"/>
                <p:cNvSpPr>
                  <a:spLocks noChangeArrowheads="1"/>
                </p:cNvSpPr>
                <p:nvPr/>
              </p:nvSpPr>
              <p:spPr bwMode="auto">
                <a:xfrm flipH="1">
                  <a:off x="1692707" y="1330058"/>
                  <a:ext cx="53955"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32" name="Oval 116"/>
                <p:cNvSpPr>
                  <a:spLocks noChangeArrowheads="1"/>
                </p:cNvSpPr>
                <p:nvPr/>
              </p:nvSpPr>
              <p:spPr bwMode="auto">
                <a:xfrm flipH="1">
                  <a:off x="1561124" y="1311740"/>
                  <a:ext cx="50782"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33" name="Oval 117"/>
                <p:cNvSpPr>
                  <a:spLocks noChangeAspect="1" noChangeArrowheads="1"/>
                </p:cNvSpPr>
                <p:nvPr/>
              </p:nvSpPr>
              <p:spPr bwMode="auto">
                <a:xfrm flipH="1">
                  <a:off x="1585649" y="1317241"/>
                  <a:ext cx="53955" cy="20434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34" name="Oval 118"/>
                <p:cNvSpPr>
                  <a:spLocks noChangeArrowheads="1"/>
                </p:cNvSpPr>
                <p:nvPr/>
              </p:nvSpPr>
              <p:spPr bwMode="auto">
                <a:xfrm flipH="1">
                  <a:off x="1517923" y="1328117"/>
                  <a:ext cx="53955"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16" name="Group 103"/>
              <p:cNvGrpSpPr>
                <a:grpSpLocks/>
              </p:cNvGrpSpPr>
              <p:nvPr/>
            </p:nvGrpSpPr>
            <p:grpSpPr bwMode="auto">
              <a:xfrm>
                <a:off x="1344569" y="1867135"/>
                <a:ext cx="208440" cy="230200"/>
                <a:chOff x="1532095" y="1265680"/>
                <a:chExt cx="208440" cy="230200"/>
              </a:xfrm>
            </p:grpSpPr>
            <p:sp>
              <p:nvSpPr>
                <p:cNvPr id="227" name="Oval 115"/>
                <p:cNvSpPr>
                  <a:spLocks noChangeArrowheads="1"/>
                </p:cNvSpPr>
                <p:nvPr/>
              </p:nvSpPr>
              <p:spPr bwMode="auto">
                <a:xfrm flipH="1">
                  <a:off x="1686578" y="1310396"/>
                  <a:ext cx="53957" cy="18548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28" name="Oval 116"/>
                <p:cNvSpPr>
                  <a:spLocks noChangeArrowheads="1"/>
                </p:cNvSpPr>
                <p:nvPr/>
              </p:nvSpPr>
              <p:spPr bwMode="auto">
                <a:xfrm flipH="1">
                  <a:off x="1556638" y="1265680"/>
                  <a:ext cx="50782" cy="20434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29" name="Oval 117"/>
                <p:cNvSpPr>
                  <a:spLocks noChangeArrowheads="1"/>
                </p:cNvSpPr>
                <p:nvPr/>
              </p:nvSpPr>
              <p:spPr bwMode="auto">
                <a:xfrm flipH="1">
                  <a:off x="1585867" y="1292978"/>
                  <a:ext cx="53957"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30" name="Oval 118"/>
                <p:cNvSpPr>
                  <a:spLocks noChangeArrowheads="1"/>
                </p:cNvSpPr>
                <p:nvPr/>
              </p:nvSpPr>
              <p:spPr bwMode="auto">
                <a:xfrm flipH="1">
                  <a:off x="1532095" y="1296050"/>
                  <a:ext cx="57130" cy="19177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17" name="Group 108"/>
              <p:cNvGrpSpPr>
                <a:grpSpLocks/>
              </p:cNvGrpSpPr>
              <p:nvPr/>
            </p:nvGrpSpPr>
            <p:grpSpPr bwMode="auto">
              <a:xfrm>
                <a:off x="1144609" y="1931491"/>
                <a:ext cx="197229" cy="201175"/>
                <a:chOff x="1516061" y="1328552"/>
                <a:chExt cx="197229" cy="201175"/>
              </a:xfrm>
            </p:grpSpPr>
            <p:sp>
              <p:nvSpPr>
                <p:cNvPr id="223" name="Oval 115"/>
                <p:cNvSpPr>
                  <a:spLocks noChangeArrowheads="1"/>
                </p:cNvSpPr>
                <p:nvPr/>
              </p:nvSpPr>
              <p:spPr bwMode="auto">
                <a:xfrm flipH="1">
                  <a:off x="1659333" y="1344245"/>
                  <a:ext cx="53957"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24" name="Oval 116"/>
                <p:cNvSpPr>
                  <a:spLocks noChangeArrowheads="1"/>
                </p:cNvSpPr>
                <p:nvPr/>
              </p:nvSpPr>
              <p:spPr bwMode="auto">
                <a:xfrm flipH="1">
                  <a:off x="1556457" y="1328552"/>
                  <a:ext cx="50782" cy="19177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25" name="Oval 117"/>
                <p:cNvSpPr>
                  <a:spLocks noChangeArrowheads="1"/>
                </p:cNvSpPr>
                <p:nvPr/>
              </p:nvSpPr>
              <p:spPr bwMode="auto">
                <a:xfrm flipH="1">
                  <a:off x="1574322" y="1339191"/>
                  <a:ext cx="53957"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26" name="Oval 118"/>
                <p:cNvSpPr>
                  <a:spLocks noChangeArrowheads="1"/>
                </p:cNvSpPr>
                <p:nvPr/>
              </p:nvSpPr>
              <p:spPr bwMode="auto">
                <a:xfrm flipH="1">
                  <a:off x="1516061" y="1338543"/>
                  <a:ext cx="53957" cy="18548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18" name="Group 118"/>
              <p:cNvGrpSpPr>
                <a:grpSpLocks/>
              </p:cNvGrpSpPr>
              <p:nvPr/>
            </p:nvGrpSpPr>
            <p:grpSpPr bwMode="auto">
              <a:xfrm>
                <a:off x="970309" y="1906747"/>
                <a:ext cx="192368" cy="203304"/>
                <a:chOff x="1525777" y="1302324"/>
                <a:chExt cx="192368" cy="203304"/>
              </a:xfrm>
            </p:grpSpPr>
            <p:sp>
              <p:nvSpPr>
                <p:cNvPr id="219" name="Oval 115"/>
                <p:cNvSpPr>
                  <a:spLocks noChangeArrowheads="1"/>
                </p:cNvSpPr>
                <p:nvPr/>
              </p:nvSpPr>
              <p:spPr bwMode="auto">
                <a:xfrm flipH="1">
                  <a:off x="1661015" y="1302324"/>
                  <a:ext cx="57130" cy="20120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20" name="Oval 116"/>
                <p:cNvSpPr>
                  <a:spLocks noChangeArrowheads="1"/>
                </p:cNvSpPr>
                <p:nvPr/>
              </p:nvSpPr>
              <p:spPr bwMode="auto">
                <a:xfrm flipH="1">
                  <a:off x="1608097" y="1309383"/>
                  <a:ext cx="53957" cy="17919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21" name="Oval 117"/>
                <p:cNvSpPr>
                  <a:spLocks noChangeArrowheads="1"/>
                </p:cNvSpPr>
                <p:nvPr/>
              </p:nvSpPr>
              <p:spPr bwMode="auto">
                <a:xfrm flipH="1">
                  <a:off x="1576586" y="1303711"/>
                  <a:ext cx="53957" cy="19806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22" name="Oval 118"/>
                <p:cNvSpPr>
                  <a:spLocks noChangeArrowheads="1"/>
                </p:cNvSpPr>
                <p:nvPr/>
              </p:nvSpPr>
              <p:spPr bwMode="auto">
                <a:xfrm flipH="1">
                  <a:off x="1525777" y="1310713"/>
                  <a:ext cx="53955" cy="19491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grpSp>
          <p:nvGrpSpPr>
            <p:cNvPr id="194" name="Group 191"/>
            <p:cNvGrpSpPr>
              <a:grpSpLocks noChangeAspect="1"/>
            </p:cNvGrpSpPr>
            <p:nvPr/>
          </p:nvGrpSpPr>
          <p:grpSpPr bwMode="auto">
            <a:xfrm flipV="1">
              <a:off x="4232487" y="2186488"/>
              <a:ext cx="372900" cy="140570"/>
              <a:chOff x="867209" y="1891185"/>
              <a:chExt cx="745794" cy="281138"/>
            </a:xfrm>
          </p:grpSpPr>
          <p:grpSp>
            <p:nvGrpSpPr>
              <p:cNvPr id="195" name="Group 102"/>
              <p:cNvGrpSpPr>
                <a:grpSpLocks/>
              </p:cNvGrpSpPr>
              <p:nvPr/>
            </p:nvGrpSpPr>
            <p:grpSpPr bwMode="auto">
              <a:xfrm>
                <a:off x="1422220" y="1921039"/>
                <a:ext cx="190783" cy="215010"/>
                <a:chOff x="1425820" y="1321068"/>
                <a:chExt cx="190783" cy="215010"/>
              </a:xfrm>
            </p:grpSpPr>
            <p:sp>
              <p:nvSpPr>
                <p:cNvPr id="211" name="Oval 115"/>
                <p:cNvSpPr>
                  <a:spLocks noChangeArrowheads="1"/>
                </p:cNvSpPr>
                <p:nvPr/>
              </p:nvSpPr>
              <p:spPr bwMode="auto">
                <a:xfrm flipH="1">
                  <a:off x="1559473" y="1351216"/>
                  <a:ext cx="57130" cy="17605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12" name="Oval 116"/>
                <p:cNvSpPr>
                  <a:spLocks noChangeArrowheads="1"/>
                </p:cNvSpPr>
                <p:nvPr/>
              </p:nvSpPr>
              <p:spPr bwMode="auto">
                <a:xfrm flipH="1">
                  <a:off x="1472351" y="1321068"/>
                  <a:ext cx="53955" cy="20749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13" name="Oval 117"/>
                <p:cNvSpPr>
                  <a:spLocks noChangeAspect="1" noChangeArrowheads="1"/>
                </p:cNvSpPr>
                <p:nvPr/>
              </p:nvSpPr>
              <p:spPr bwMode="auto">
                <a:xfrm flipH="1">
                  <a:off x="1483346" y="1339931"/>
                  <a:ext cx="53955" cy="18234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14" name="Oval 118"/>
                <p:cNvSpPr>
                  <a:spLocks noChangeArrowheads="1"/>
                </p:cNvSpPr>
                <p:nvPr/>
              </p:nvSpPr>
              <p:spPr bwMode="auto">
                <a:xfrm flipH="1">
                  <a:off x="1425820" y="1347451"/>
                  <a:ext cx="53955"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196" name="Group 103"/>
              <p:cNvGrpSpPr>
                <a:grpSpLocks/>
              </p:cNvGrpSpPr>
              <p:nvPr/>
            </p:nvGrpSpPr>
            <p:grpSpPr bwMode="auto">
              <a:xfrm>
                <a:off x="1240311" y="1891185"/>
                <a:ext cx="226148" cy="214384"/>
                <a:chOff x="1427837" y="1289730"/>
                <a:chExt cx="226148" cy="214384"/>
              </a:xfrm>
            </p:grpSpPr>
            <p:sp>
              <p:nvSpPr>
                <p:cNvPr id="207" name="Oval 115"/>
                <p:cNvSpPr>
                  <a:spLocks noChangeArrowheads="1"/>
                </p:cNvSpPr>
                <p:nvPr/>
              </p:nvSpPr>
              <p:spPr bwMode="auto">
                <a:xfrm flipH="1">
                  <a:off x="1600028" y="1321774"/>
                  <a:ext cx="53957" cy="18234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08" name="Oval 116"/>
                <p:cNvSpPr>
                  <a:spLocks noChangeArrowheads="1"/>
                </p:cNvSpPr>
                <p:nvPr/>
              </p:nvSpPr>
              <p:spPr bwMode="auto">
                <a:xfrm flipH="1">
                  <a:off x="1456287" y="1289730"/>
                  <a:ext cx="50782"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09" name="Oval 117"/>
                <p:cNvSpPr>
                  <a:spLocks noChangeArrowheads="1"/>
                </p:cNvSpPr>
                <p:nvPr/>
              </p:nvSpPr>
              <p:spPr bwMode="auto">
                <a:xfrm flipH="1">
                  <a:off x="1483505" y="1323623"/>
                  <a:ext cx="53957" cy="17605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10" name="Oval 118"/>
                <p:cNvSpPr>
                  <a:spLocks noChangeArrowheads="1"/>
                </p:cNvSpPr>
                <p:nvPr/>
              </p:nvSpPr>
              <p:spPr bwMode="auto">
                <a:xfrm flipH="1">
                  <a:off x="1427837" y="1307946"/>
                  <a:ext cx="57130" cy="18548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197" name="Group 108"/>
              <p:cNvGrpSpPr>
                <a:grpSpLocks/>
              </p:cNvGrpSpPr>
              <p:nvPr/>
            </p:nvGrpSpPr>
            <p:grpSpPr bwMode="auto">
              <a:xfrm>
                <a:off x="1032315" y="1926516"/>
                <a:ext cx="205575" cy="245807"/>
                <a:chOff x="1403767" y="1323577"/>
                <a:chExt cx="205575" cy="245807"/>
              </a:xfrm>
            </p:grpSpPr>
            <p:sp>
              <p:nvSpPr>
                <p:cNvPr id="203" name="Oval 115"/>
                <p:cNvSpPr>
                  <a:spLocks noChangeArrowheads="1"/>
                </p:cNvSpPr>
                <p:nvPr/>
              </p:nvSpPr>
              <p:spPr bwMode="auto">
                <a:xfrm flipH="1">
                  <a:off x="1555385" y="1358751"/>
                  <a:ext cx="53957" cy="21063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04" name="Oval 116"/>
                <p:cNvSpPr>
                  <a:spLocks noChangeArrowheads="1"/>
                </p:cNvSpPr>
                <p:nvPr/>
              </p:nvSpPr>
              <p:spPr bwMode="auto">
                <a:xfrm flipH="1">
                  <a:off x="1440041" y="1323577"/>
                  <a:ext cx="50782" cy="19806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05" name="Oval 117"/>
                <p:cNvSpPr>
                  <a:spLocks noChangeArrowheads="1"/>
                </p:cNvSpPr>
                <p:nvPr/>
              </p:nvSpPr>
              <p:spPr bwMode="auto">
                <a:xfrm flipH="1">
                  <a:off x="1403767" y="1326918"/>
                  <a:ext cx="57130" cy="20434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06" name="Oval 118"/>
                <p:cNvSpPr>
                  <a:spLocks noChangeArrowheads="1"/>
                </p:cNvSpPr>
                <p:nvPr/>
              </p:nvSpPr>
              <p:spPr bwMode="auto">
                <a:xfrm flipH="1">
                  <a:off x="1413756" y="1354945"/>
                  <a:ext cx="53957" cy="17605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198" name="Group 118"/>
              <p:cNvGrpSpPr>
                <a:grpSpLocks/>
              </p:cNvGrpSpPr>
              <p:nvPr/>
            </p:nvGrpSpPr>
            <p:grpSpPr bwMode="auto">
              <a:xfrm>
                <a:off x="867209" y="1905729"/>
                <a:ext cx="203890" cy="227365"/>
                <a:chOff x="1422677" y="1301306"/>
                <a:chExt cx="203890" cy="227365"/>
              </a:xfrm>
            </p:grpSpPr>
            <p:sp>
              <p:nvSpPr>
                <p:cNvPr id="199" name="Oval 115"/>
                <p:cNvSpPr>
                  <a:spLocks noChangeArrowheads="1"/>
                </p:cNvSpPr>
                <p:nvPr/>
              </p:nvSpPr>
              <p:spPr bwMode="auto">
                <a:xfrm flipH="1">
                  <a:off x="1572610" y="1340044"/>
                  <a:ext cx="53957"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00" name="Oval 116"/>
                <p:cNvSpPr>
                  <a:spLocks noChangeArrowheads="1"/>
                </p:cNvSpPr>
                <p:nvPr/>
              </p:nvSpPr>
              <p:spPr bwMode="auto">
                <a:xfrm flipH="1">
                  <a:off x="1461176" y="1301306"/>
                  <a:ext cx="50782" cy="19491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01" name="Oval 117"/>
                <p:cNvSpPr>
                  <a:spLocks noChangeArrowheads="1"/>
                </p:cNvSpPr>
                <p:nvPr/>
              </p:nvSpPr>
              <p:spPr bwMode="auto">
                <a:xfrm flipH="1">
                  <a:off x="1469151" y="1327341"/>
                  <a:ext cx="53955" cy="17919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02" name="Oval 118"/>
                <p:cNvSpPr>
                  <a:spLocks noChangeArrowheads="1"/>
                </p:cNvSpPr>
                <p:nvPr/>
              </p:nvSpPr>
              <p:spPr bwMode="auto">
                <a:xfrm flipH="1">
                  <a:off x="1422677" y="1326905"/>
                  <a:ext cx="53955"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grpSp>
      <p:grpSp>
        <p:nvGrpSpPr>
          <p:cNvPr id="349" name="Group 348"/>
          <p:cNvGrpSpPr/>
          <p:nvPr/>
        </p:nvGrpSpPr>
        <p:grpSpPr>
          <a:xfrm>
            <a:off x="5339122" y="2229094"/>
            <a:ext cx="344124" cy="649254"/>
            <a:chOff x="5339122" y="2229094"/>
            <a:chExt cx="344124" cy="649254"/>
          </a:xfrm>
        </p:grpSpPr>
        <p:grpSp>
          <p:nvGrpSpPr>
            <p:cNvPr id="236" name="Group 124"/>
            <p:cNvGrpSpPr>
              <a:grpSpLocks noChangeAspect="1"/>
            </p:cNvGrpSpPr>
            <p:nvPr/>
          </p:nvGrpSpPr>
          <p:grpSpPr bwMode="auto">
            <a:xfrm rot="3600000" flipV="1">
              <a:off x="5220780" y="2347436"/>
              <a:ext cx="370549" cy="133865"/>
              <a:chOff x="697707" y="1659829"/>
              <a:chExt cx="740834" cy="265097"/>
            </a:xfrm>
          </p:grpSpPr>
          <p:grpSp>
            <p:nvGrpSpPr>
              <p:cNvPr id="258" name="Group 102"/>
              <p:cNvGrpSpPr>
                <a:grpSpLocks/>
              </p:cNvGrpSpPr>
              <p:nvPr/>
            </p:nvGrpSpPr>
            <p:grpSpPr bwMode="auto">
              <a:xfrm>
                <a:off x="1223912" y="1684404"/>
                <a:ext cx="214629" cy="210758"/>
                <a:chOff x="1227512" y="1084433"/>
                <a:chExt cx="214629" cy="210758"/>
              </a:xfrm>
            </p:grpSpPr>
            <p:sp>
              <p:nvSpPr>
                <p:cNvPr id="274" name="Oval 115"/>
                <p:cNvSpPr>
                  <a:spLocks noChangeArrowheads="1"/>
                </p:cNvSpPr>
                <p:nvPr/>
              </p:nvSpPr>
              <p:spPr bwMode="auto">
                <a:xfrm flipH="1">
                  <a:off x="1385011" y="1088991"/>
                  <a:ext cx="57130" cy="19177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75" name="Oval 116"/>
                <p:cNvSpPr>
                  <a:spLocks noChangeArrowheads="1"/>
                </p:cNvSpPr>
                <p:nvPr/>
              </p:nvSpPr>
              <p:spPr bwMode="auto">
                <a:xfrm flipH="1">
                  <a:off x="1343935" y="1105401"/>
                  <a:ext cx="53957" cy="18234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76" name="Oval 117"/>
                <p:cNvSpPr>
                  <a:spLocks noChangeAspect="1" noChangeArrowheads="1"/>
                </p:cNvSpPr>
                <p:nvPr/>
              </p:nvSpPr>
              <p:spPr bwMode="auto">
                <a:xfrm flipH="1">
                  <a:off x="1292391" y="1109709"/>
                  <a:ext cx="53955"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77" name="Oval 118"/>
                <p:cNvSpPr>
                  <a:spLocks noChangeArrowheads="1"/>
                </p:cNvSpPr>
                <p:nvPr/>
              </p:nvSpPr>
              <p:spPr bwMode="auto">
                <a:xfrm flipH="1">
                  <a:off x="1227512" y="1084433"/>
                  <a:ext cx="57130"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59" name="Group 103"/>
              <p:cNvGrpSpPr>
                <a:grpSpLocks/>
              </p:cNvGrpSpPr>
              <p:nvPr/>
            </p:nvGrpSpPr>
            <p:grpSpPr bwMode="auto">
              <a:xfrm>
                <a:off x="1074079" y="1665292"/>
                <a:ext cx="201565" cy="235026"/>
                <a:chOff x="1261605" y="1063837"/>
                <a:chExt cx="201565" cy="235026"/>
              </a:xfrm>
            </p:grpSpPr>
            <p:sp>
              <p:nvSpPr>
                <p:cNvPr id="270" name="Oval 115"/>
                <p:cNvSpPr>
                  <a:spLocks noChangeArrowheads="1"/>
                </p:cNvSpPr>
                <p:nvPr/>
              </p:nvSpPr>
              <p:spPr bwMode="auto">
                <a:xfrm flipH="1">
                  <a:off x="1409215" y="1063837"/>
                  <a:ext cx="53955" cy="19491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71" name="Oval 116"/>
                <p:cNvSpPr>
                  <a:spLocks noChangeArrowheads="1"/>
                </p:cNvSpPr>
                <p:nvPr/>
              </p:nvSpPr>
              <p:spPr bwMode="auto">
                <a:xfrm flipH="1">
                  <a:off x="1354495" y="1065845"/>
                  <a:ext cx="53957" cy="19177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72" name="Oval 117"/>
                <p:cNvSpPr>
                  <a:spLocks noChangeArrowheads="1"/>
                </p:cNvSpPr>
                <p:nvPr/>
              </p:nvSpPr>
              <p:spPr bwMode="auto">
                <a:xfrm flipH="1">
                  <a:off x="1388614" y="1141674"/>
                  <a:ext cx="53957"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73" name="Oval 118"/>
                <p:cNvSpPr>
                  <a:spLocks noChangeArrowheads="1"/>
                </p:cNvSpPr>
                <p:nvPr/>
              </p:nvSpPr>
              <p:spPr bwMode="auto">
                <a:xfrm flipH="1">
                  <a:off x="1261605" y="1071532"/>
                  <a:ext cx="53957"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60" name="Group 108"/>
              <p:cNvGrpSpPr>
                <a:grpSpLocks/>
              </p:cNvGrpSpPr>
              <p:nvPr/>
            </p:nvGrpSpPr>
            <p:grpSpPr bwMode="auto">
              <a:xfrm>
                <a:off x="869175" y="1708792"/>
                <a:ext cx="196550" cy="216134"/>
                <a:chOff x="1240627" y="1105853"/>
                <a:chExt cx="196550" cy="216134"/>
              </a:xfrm>
            </p:grpSpPr>
            <p:sp>
              <p:nvSpPr>
                <p:cNvPr id="266" name="Oval 115"/>
                <p:cNvSpPr>
                  <a:spLocks noChangeArrowheads="1"/>
                </p:cNvSpPr>
                <p:nvPr/>
              </p:nvSpPr>
              <p:spPr bwMode="auto">
                <a:xfrm flipH="1">
                  <a:off x="1383222" y="1134480"/>
                  <a:ext cx="53955"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67" name="Oval 116"/>
                <p:cNvSpPr>
                  <a:spLocks noChangeArrowheads="1"/>
                </p:cNvSpPr>
                <p:nvPr/>
              </p:nvSpPr>
              <p:spPr bwMode="auto">
                <a:xfrm flipH="1">
                  <a:off x="1333304" y="1105853"/>
                  <a:ext cx="50782"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68" name="Oval 117"/>
                <p:cNvSpPr>
                  <a:spLocks noChangeArrowheads="1"/>
                </p:cNvSpPr>
                <p:nvPr/>
              </p:nvSpPr>
              <p:spPr bwMode="auto">
                <a:xfrm flipH="1">
                  <a:off x="1289112" y="1123929"/>
                  <a:ext cx="53957" cy="198058"/>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69" name="Oval 118"/>
                <p:cNvSpPr>
                  <a:spLocks noChangeArrowheads="1"/>
                </p:cNvSpPr>
                <p:nvPr/>
              </p:nvSpPr>
              <p:spPr bwMode="auto">
                <a:xfrm flipH="1">
                  <a:off x="1240627" y="1111481"/>
                  <a:ext cx="53955" cy="19491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61" name="Group 118"/>
              <p:cNvGrpSpPr>
                <a:grpSpLocks/>
              </p:cNvGrpSpPr>
              <p:nvPr/>
            </p:nvGrpSpPr>
            <p:grpSpPr bwMode="auto">
              <a:xfrm>
                <a:off x="697707" y="1659829"/>
                <a:ext cx="202046" cy="212540"/>
                <a:chOff x="1253175" y="1055406"/>
                <a:chExt cx="202046" cy="212540"/>
              </a:xfrm>
            </p:grpSpPr>
            <p:sp>
              <p:nvSpPr>
                <p:cNvPr id="262" name="Oval 115"/>
                <p:cNvSpPr>
                  <a:spLocks noChangeArrowheads="1"/>
                </p:cNvSpPr>
                <p:nvPr/>
              </p:nvSpPr>
              <p:spPr bwMode="auto">
                <a:xfrm flipH="1">
                  <a:off x="1401264" y="1079319"/>
                  <a:ext cx="53957"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63" name="Oval 116"/>
                <p:cNvSpPr>
                  <a:spLocks noChangeArrowheads="1"/>
                </p:cNvSpPr>
                <p:nvPr/>
              </p:nvSpPr>
              <p:spPr bwMode="auto">
                <a:xfrm flipH="1">
                  <a:off x="1343101" y="1055406"/>
                  <a:ext cx="50782"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64" name="Oval 117"/>
                <p:cNvSpPr>
                  <a:spLocks noChangeArrowheads="1"/>
                </p:cNvSpPr>
                <p:nvPr/>
              </p:nvSpPr>
              <p:spPr bwMode="auto">
                <a:xfrm flipH="1">
                  <a:off x="1292719" y="1057722"/>
                  <a:ext cx="57130" cy="198058"/>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65" name="Oval 118"/>
                <p:cNvSpPr>
                  <a:spLocks noChangeArrowheads="1"/>
                </p:cNvSpPr>
                <p:nvPr/>
              </p:nvSpPr>
              <p:spPr bwMode="auto">
                <a:xfrm flipH="1">
                  <a:off x="1253175" y="1068052"/>
                  <a:ext cx="60303" cy="19177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grpSp>
          <p:nvGrpSpPr>
            <p:cNvPr id="237" name="Group 191"/>
            <p:cNvGrpSpPr>
              <a:grpSpLocks noChangeAspect="1"/>
            </p:cNvGrpSpPr>
            <p:nvPr/>
          </p:nvGrpSpPr>
          <p:grpSpPr bwMode="auto">
            <a:xfrm rot="3600000" flipV="1">
              <a:off x="5431183" y="2626284"/>
              <a:ext cx="361498" cy="142629"/>
              <a:chOff x="666075" y="1730160"/>
              <a:chExt cx="722741" cy="282456"/>
            </a:xfrm>
          </p:grpSpPr>
          <p:grpSp>
            <p:nvGrpSpPr>
              <p:cNvPr id="238" name="Group 102"/>
              <p:cNvGrpSpPr>
                <a:grpSpLocks/>
              </p:cNvGrpSpPr>
              <p:nvPr/>
            </p:nvGrpSpPr>
            <p:grpSpPr bwMode="auto">
              <a:xfrm>
                <a:off x="1195922" y="1777429"/>
                <a:ext cx="192894" cy="210801"/>
                <a:chOff x="1199522" y="1177458"/>
                <a:chExt cx="192894" cy="210801"/>
              </a:xfrm>
            </p:grpSpPr>
            <p:sp>
              <p:nvSpPr>
                <p:cNvPr id="254" name="Oval 115"/>
                <p:cNvSpPr>
                  <a:spLocks noChangeArrowheads="1"/>
                </p:cNvSpPr>
                <p:nvPr/>
              </p:nvSpPr>
              <p:spPr bwMode="auto">
                <a:xfrm flipH="1">
                  <a:off x="1338461" y="1193945"/>
                  <a:ext cx="53955" cy="17605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55" name="Oval 116"/>
                <p:cNvSpPr>
                  <a:spLocks noChangeArrowheads="1"/>
                </p:cNvSpPr>
                <p:nvPr/>
              </p:nvSpPr>
              <p:spPr bwMode="auto">
                <a:xfrm flipH="1">
                  <a:off x="1302033" y="1177458"/>
                  <a:ext cx="50782" cy="198058"/>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56" name="Oval 117"/>
                <p:cNvSpPr>
                  <a:spLocks noChangeAspect="1" noChangeArrowheads="1"/>
                </p:cNvSpPr>
                <p:nvPr/>
              </p:nvSpPr>
              <p:spPr bwMode="auto">
                <a:xfrm flipH="1">
                  <a:off x="1251069" y="1177626"/>
                  <a:ext cx="53955" cy="21063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57" name="Oval 118"/>
                <p:cNvSpPr>
                  <a:spLocks noChangeArrowheads="1"/>
                </p:cNvSpPr>
                <p:nvPr/>
              </p:nvSpPr>
              <p:spPr bwMode="auto">
                <a:xfrm flipH="1">
                  <a:off x="1199522" y="1194511"/>
                  <a:ext cx="53957" cy="18862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39" name="Group 103"/>
              <p:cNvGrpSpPr>
                <a:grpSpLocks/>
              </p:cNvGrpSpPr>
              <p:nvPr/>
            </p:nvGrpSpPr>
            <p:grpSpPr bwMode="auto">
              <a:xfrm>
                <a:off x="1034148" y="1737098"/>
                <a:ext cx="177703" cy="235685"/>
                <a:chOff x="1221674" y="1135643"/>
                <a:chExt cx="177703" cy="235685"/>
              </a:xfrm>
            </p:grpSpPr>
            <p:sp>
              <p:nvSpPr>
                <p:cNvPr id="250" name="Oval 115"/>
                <p:cNvSpPr>
                  <a:spLocks noChangeArrowheads="1"/>
                </p:cNvSpPr>
                <p:nvPr/>
              </p:nvSpPr>
              <p:spPr bwMode="auto">
                <a:xfrm flipH="1">
                  <a:off x="1345420" y="1135643"/>
                  <a:ext cx="53957" cy="19806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51" name="Oval 116"/>
                <p:cNvSpPr>
                  <a:spLocks noChangeArrowheads="1"/>
                </p:cNvSpPr>
                <p:nvPr/>
              </p:nvSpPr>
              <p:spPr bwMode="auto">
                <a:xfrm flipH="1">
                  <a:off x="1306415" y="1185465"/>
                  <a:ext cx="50782" cy="16662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52" name="Oval 117"/>
                <p:cNvSpPr>
                  <a:spLocks noChangeArrowheads="1"/>
                </p:cNvSpPr>
                <p:nvPr/>
              </p:nvSpPr>
              <p:spPr bwMode="auto">
                <a:xfrm flipH="1">
                  <a:off x="1270838" y="1201030"/>
                  <a:ext cx="53957" cy="163477"/>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53" name="Oval 118"/>
                <p:cNvSpPr>
                  <a:spLocks noChangeArrowheads="1"/>
                </p:cNvSpPr>
                <p:nvPr/>
              </p:nvSpPr>
              <p:spPr bwMode="auto">
                <a:xfrm flipH="1">
                  <a:off x="1221674" y="1214139"/>
                  <a:ext cx="53955"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40" name="Group 108"/>
              <p:cNvGrpSpPr>
                <a:grpSpLocks/>
              </p:cNvGrpSpPr>
              <p:nvPr/>
            </p:nvGrpSpPr>
            <p:grpSpPr bwMode="auto">
              <a:xfrm>
                <a:off x="831085" y="1778605"/>
                <a:ext cx="188613" cy="234011"/>
                <a:chOff x="1202537" y="1175666"/>
                <a:chExt cx="188613" cy="234011"/>
              </a:xfrm>
            </p:grpSpPr>
            <p:sp>
              <p:nvSpPr>
                <p:cNvPr id="246" name="Oval 115"/>
                <p:cNvSpPr>
                  <a:spLocks noChangeArrowheads="1"/>
                </p:cNvSpPr>
                <p:nvPr/>
              </p:nvSpPr>
              <p:spPr bwMode="auto">
                <a:xfrm flipH="1">
                  <a:off x="1337195" y="1214762"/>
                  <a:ext cx="53955" cy="19491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47" name="Oval 116"/>
                <p:cNvSpPr>
                  <a:spLocks noChangeArrowheads="1"/>
                </p:cNvSpPr>
                <p:nvPr/>
              </p:nvSpPr>
              <p:spPr bwMode="auto">
                <a:xfrm flipH="1">
                  <a:off x="1284840" y="1175666"/>
                  <a:ext cx="50782" cy="182340"/>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48" name="Oval 117"/>
                <p:cNvSpPr>
                  <a:spLocks noChangeArrowheads="1"/>
                </p:cNvSpPr>
                <p:nvPr/>
              </p:nvSpPr>
              <p:spPr bwMode="auto">
                <a:xfrm flipH="1">
                  <a:off x="1239969" y="1222442"/>
                  <a:ext cx="53957"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49" name="Oval 118"/>
                <p:cNvSpPr>
                  <a:spLocks noChangeArrowheads="1"/>
                </p:cNvSpPr>
                <p:nvPr/>
              </p:nvSpPr>
              <p:spPr bwMode="auto">
                <a:xfrm flipH="1">
                  <a:off x="1202537" y="1214807"/>
                  <a:ext cx="53955" cy="18548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nvGrpSpPr>
              <p:cNvPr id="241" name="Group 118"/>
              <p:cNvGrpSpPr>
                <a:grpSpLocks/>
              </p:cNvGrpSpPr>
              <p:nvPr/>
            </p:nvGrpSpPr>
            <p:grpSpPr bwMode="auto">
              <a:xfrm>
                <a:off x="666075" y="1730160"/>
                <a:ext cx="179775" cy="251530"/>
                <a:chOff x="1221543" y="1125737"/>
                <a:chExt cx="179775" cy="251530"/>
              </a:xfrm>
            </p:grpSpPr>
            <p:sp>
              <p:nvSpPr>
                <p:cNvPr id="242" name="Oval 115"/>
                <p:cNvSpPr>
                  <a:spLocks noChangeArrowheads="1"/>
                </p:cNvSpPr>
                <p:nvPr/>
              </p:nvSpPr>
              <p:spPr bwMode="auto">
                <a:xfrm flipH="1">
                  <a:off x="1347361" y="1157089"/>
                  <a:ext cx="53957" cy="20120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43" name="Oval 116"/>
                <p:cNvSpPr>
                  <a:spLocks noChangeArrowheads="1"/>
                </p:cNvSpPr>
                <p:nvPr/>
              </p:nvSpPr>
              <p:spPr bwMode="auto">
                <a:xfrm flipH="1">
                  <a:off x="1295858" y="1125737"/>
                  <a:ext cx="50782" cy="201202"/>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algn="ctr" defTabSz="457200" fontAlgn="auto">
                    <a:spcBef>
                      <a:spcPts val="0"/>
                    </a:spcBef>
                    <a:spcAft>
                      <a:spcPts val="0"/>
                    </a:spcAft>
                    <a:defRPr/>
                  </a:pPr>
                  <a:endParaRPr lang="en-US" sz="4000">
                    <a:latin typeface="Comic Sans MS"/>
                    <a:ea typeface="+mn-ea"/>
                    <a:cs typeface="Comic Sans MS"/>
                  </a:endParaRPr>
                </a:p>
              </p:txBody>
            </p:sp>
            <p:sp>
              <p:nvSpPr>
                <p:cNvPr id="244" name="Oval 117"/>
                <p:cNvSpPr>
                  <a:spLocks noChangeArrowheads="1"/>
                </p:cNvSpPr>
                <p:nvPr/>
              </p:nvSpPr>
              <p:spPr bwMode="auto">
                <a:xfrm flipH="1">
                  <a:off x="1261302" y="1207502"/>
                  <a:ext cx="53955" cy="169765"/>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sp>
              <p:nvSpPr>
                <p:cNvPr id="245" name="Oval 118"/>
                <p:cNvSpPr>
                  <a:spLocks noChangeArrowheads="1"/>
                </p:cNvSpPr>
                <p:nvPr/>
              </p:nvSpPr>
              <p:spPr bwMode="auto">
                <a:xfrm flipH="1">
                  <a:off x="1221543" y="1214746"/>
                  <a:ext cx="53957" cy="157189"/>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lstStyle/>
                <a:p>
                  <a:pPr defTabSz="457200" fontAlgn="auto">
                    <a:spcBef>
                      <a:spcPts val="0"/>
                    </a:spcBef>
                    <a:spcAft>
                      <a:spcPts val="0"/>
                    </a:spcAft>
                    <a:defRPr/>
                  </a:pPr>
                  <a:endParaRPr lang="en-US" sz="1800">
                    <a:latin typeface="Comic Sans MS"/>
                    <a:ea typeface="+mn-ea"/>
                    <a:cs typeface="Comic Sans MS"/>
                  </a:endParaRPr>
                </a:p>
              </p:txBody>
            </p:sp>
          </p:grpSp>
        </p:grpSp>
      </p:grpSp>
      <p:sp>
        <p:nvSpPr>
          <p:cNvPr id="278" name="Rectangle 344"/>
          <p:cNvSpPr>
            <a:spLocks noChangeArrowheads="1"/>
          </p:cNvSpPr>
          <p:nvPr/>
        </p:nvSpPr>
        <p:spPr bwMode="auto">
          <a:xfrm rot="18280566">
            <a:off x="315261" y="1936991"/>
            <a:ext cx="950106" cy="338137"/>
          </a:xfrm>
          <a:prstGeom prst="rect">
            <a:avLst/>
          </a:prstGeom>
          <a:noFill/>
          <a:ln w="9525">
            <a:noFill/>
            <a:miter lim="800000"/>
            <a:headEnd/>
            <a:tailEnd/>
          </a:ln>
        </p:spPr>
        <p:txBody>
          <a:bodyPr wrap="square">
            <a:spAutoFit/>
          </a:bodyPr>
          <a:lstStyle/>
          <a:p>
            <a:pPr defTabSz="457200" eaLnBrk="1" hangingPunct="1">
              <a:defRPr/>
            </a:pPr>
            <a:r>
              <a:rPr lang="en-US" sz="1600" dirty="0">
                <a:solidFill>
                  <a:srgbClr val="000090"/>
                </a:solidFill>
                <a:latin typeface="+mj-lt"/>
                <a:ea typeface="ＭＳ Ｐゴシック" pitchFamily="36" charset="-128"/>
              </a:rPr>
              <a:t>injector</a:t>
            </a:r>
          </a:p>
        </p:txBody>
      </p:sp>
      <p:sp>
        <p:nvSpPr>
          <p:cNvPr id="279" name="Rectangle 345"/>
          <p:cNvSpPr>
            <a:spLocks noChangeArrowheads="1"/>
          </p:cNvSpPr>
          <p:nvPr/>
        </p:nvSpPr>
        <p:spPr bwMode="auto">
          <a:xfrm>
            <a:off x="1712375" y="4834474"/>
            <a:ext cx="3308350" cy="1200150"/>
          </a:xfrm>
          <a:prstGeom prst="rect">
            <a:avLst/>
          </a:prstGeom>
          <a:noFill/>
          <a:ln w="9525">
            <a:noFill/>
            <a:miter lim="800000"/>
            <a:headEnd/>
            <a:tailEnd/>
          </a:ln>
        </p:spPr>
        <p:txBody>
          <a:bodyPr>
            <a:spAutoFit/>
          </a:bodyPr>
          <a:lstStyle/>
          <a:p>
            <a:pPr algn="ctr" defTabSz="457200"/>
            <a:r>
              <a:rPr lang="en-GB" sz="2400">
                <a:solidFill>
                  <a:srgbClr val="000090"/>
                </a:solidFill>
                <a:latin typeface="Comic Sans MS" pitchFamily="66" charset="0"/>
              </a:rPr>
              <a:t>RHIC: 325 GeV p </a:t>
            </a:r>
          </a:p>
          <a:p>
            <a:pPr algn="ctr" defTabSz="457200"/>
            <a:r>
              <a:rPr lang="en-GB" sz="2400">
                <a:solidFill>
                  <a:srgbClr val="000090"/>
                </a:solidFill>
                <a:latin typeface="Comic Sans MS" pitchFamily="66" charset="0"/>
              </a:rPr>
              <a:t>or 130 GeV/u Au with DX magnets removed</a:t>
            </a:r>
          </a:p>
        </p:txBody>
      </p:sp>
      <p:cxnSp>
        <p:nvCxnSpPr>
          <p:cNvPr id="280" name="Straight Arrow Connector 279"/>
          <p:cNvCxnSpPr/>
          <p:nvPr/>
        </p:nvCxnSpPr>
        <p:spPr>
          <a:xfrm flipV="1">
            <a:off x="1828800" y="1576924"/>
            <a:ext cx="393700" cy="177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81" name="Arc 280"/>
          <p:cNvSpPr/>
          <p:nvPr/>
        </p:nvSpPr>
        <p:spPr>
          <a:xfrm rot="9000000" flipH="1">
            <a:off x="761463" y="4753512"/>
            <a:ext cx="230187" cy="1127125"/>
          </a:xfrm>
          <a:prstGeom prst="arc">
            <a:avLst>
              <a:gd name="adj1" fmla="val 16837416"/>
              <a:gd name="adj2" fmla="val 4968165"/>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282" name="Arc 281"/>
          <p:cNvSpPr/>
          <p:nvPr/>
        </p:nvSpPr>
        <p:spPr>
          <a:xfrm rot="5400000" flipH="1">
            <a:off x="3103819" y="6081456"/>
            <a:ext cx="231775" cy="1125537"/>
          </a:xfrm>
          <a:prstGeom prst="arc">
            <a:avLst>
              <a:gd name="adj1" fmla="val 16837416"/>
              <a:gd name="adj2" fmla="val 4968165"/>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283" name="Arc 282"/>
          <p:cNvSpPr>
            <a:spLocks noChangeAspect="1"/>
          </p:cNvSpPr>
          <p:nvPr/>
        </p:nvSpPr>
        <p:spPr>
          <a:xfrm rot="10800000">
            <a:off x="923388" y="2931062"/>
            <a:ext cx="3657600" cy="3657600"/>
          </a:xfrm>
          <a:prstGeom prst="arc">
            <a:avLst>
              <a:gd name="adj1" fmla="val 16200000"/>
              <a:gd name="adj2" fmla="val 19891705"/>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284" name="Freeform 283"/>
          <p:cNvSpPr/>
          <p:nvPr/>
        </p:nvSpPr>
        <p:spPr>
          <a:xfrm rot="18000000">
            <a:off x="907513" y="2273836"/>
            <a:ext cx="317500" cy="98425"/>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sz="1800"/>
          </a:p>
        </p:txBody>
      </p:sp>
      <p:sp>
        <p:nvSpPr>
          <p:cNvPr id="285" name="Freeform 284"/>
          <p:cNvSpPr/>
          <p:nvPr/>
        </p:nvSpPr>
        <p:spPr>
          <a:xfrm rot="18000000" flipH="1">
            <a:off x="1104362" y="2040475"/>
            <a:ext cx="200025" cy="88900"/>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sz="1800"/>
          </a:p>
        </p:txBody>
      </p:sp>
      <p:sp>
        <p:nvSpPr>
          <p:cNvPr id="286" name="Freeform 285"/>
          <p:cNvSpPr/>
          <p:nvPr/>
        </p:nvSpPr>
        <p:spPr>
          <a:xfrm rot="18000000" flipH="1">
            <a:off x="913862" y="2180175"/>
            <a:ext cx="200025" cy="88900"/>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sz="1800"/>
          </a:p>
        </p:txBody>
      </p:sp>
      <p:sp>
        <p:nvSpPr>
          <p:cNvPr id="287" name="Freeform 286"/>
          <p:cNvSpPr/>
          <p:nvPr/>
        </p:nvSpPr>
        <p:spPr>
          <a:xfrm rot="18000000">
            <a:off x="1014669" y="2031743"/>
            <a:ext cx="220662" cy="63500"/>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sz="1800"/>
          </a:p>
        </p:txBody>
      </p:sp>
      <p:sp>
        <p:nvSpPr>
          <p:cNvPr id="288" name="Oval 287"/>
          <p:cNvSpPr/>
          <p:nvPr/>
        </p:nvSpPr>
        <p:spPr>
          <a:xfrm rot="12600000">
            <a:off x="1099600" y="1894424"/>
            <a:ext cx="123825" cy="666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a:p>
        </p:txBody>
      </p:sp>
      <p:sp>
        <p:nvSpPr>
          <p:cNvPr id="289" name="Oval 288"/>
          <p:cNvSpPr/>
          <p:nvPr/>
        </p:nvSpPr>
        <p:spPr>
          <a:xfrm rot="12600000">
            <a:off x="874175" y="2253199"/>
            <a:ext cx="123825" cy="6667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a:p>
        </p:txBody>
      </p:sp>
      <p:sp>
        <p:nvSpPr>
          <p:cNvPr id="291" name="TextBox 290"/>
          <p:cNvSpPr txBox="1">
            <a:spLocks noChangeArrowheads="1"/>
          </p:cNvSpPr>
          <p:nvPr/>
        </p:nvSpPr>
        <p:spPr bwMode="auto">
          <a:xfrm>
            <a:off x="1782225" y="3202524"/>
            <a:ext cx="3009900" cy="1465263"/>
          </a:xfrm>
          <a:prstGeom prst="rect">
            <a:avLst/>
          </a:prstGeom>
          <a:noFill/>
          <a:ln w="9525">
            <a:noFill/>
            <a:miter lim="800000"/>
            <a:headEnd/>
            <a:tailEnd/>
          </a:ln>
        </p:spPr>
        <p:txBody>
          <a:bodyPr>
            <a:spAutoFit/>
          </a:bodyPr>
          <a:lstStyle/>
          <a:p>
            <a:pPr algn="ctr" defTabSz="457200"/>
            <a:r>
              <a:rPr lang="en-GB" sz="1800" b="1" dirty="0" err="1">
                <a:solidFill>
                  <a:srgbClr val="D60093"/>
                </a:solidFill>
              </a:rPr>
              <a:t>eRHIC</a:t>
            </a:r>
            <a:r>
              <a:rPr lang="en-GB" sz="1800" b="1" dirty="0">
                <a:solidFill>
                  <a:srgbClr val="D60093"/>
                </a:solidFill>
              </a:rPr>
              <a:t>-I </a:t>
            </a:r>
            <a:r>
              <a:rPr lang="en-GB" sz="1800" b="1" dirty="0">
                <a:solidFill>
                  <a:srgbClr val="D60093"/>
                </a:solidFill>
                <a:sym typeface="Symbol" pitchFamily="18" charset="2"/>
              </a:rPr>
              <a:t> </a:t>
            </a:r>
            <a:r>
              <a:rPr lang="en-GB" sz="1800" b="1" dirty="0" err="1">
                <a:solidFill>
                  <a:srgbClr val="D60093"/>
                </a:solidFill>
                <a:sym typeface="Symbol" pitchFamily="18" charset="2"/>
              </a:rPr>
              <a:t>eRHIC</a:t>
            </a:r>
            <a:r>
              <a:rPr lang="en-GB" sz="1800" b="1" dirty="0">
                <a:solidFill>
                  <a:srgbClr val="D60093"/>
                </a:solidFill>
                <a:sym typeface="Symbol" pitchFamily="18" charset="2"/>
              </a:rPr>
              <a:t>: </a:t>
            </a:r>
            <a:r>
              <a:rPr lang="en-GB" sz="1800" b="1" dirty="0">
                <a:solidFill>
                  <a:srgbClr val="D60093"/>
                </a:solidFill>
              </a:rPr>
              <a:t>energy of electron beam is increased from 5 </a:t>
            </a:r>
            <a:r>
              <a:rPr lang="en-GB" sz="1800" b="1" dirty="0" err="1">
                <a:solidFill>
                  <a:srgbClr val="D60093"/>
                </a:solidFill>
              </a:rPr>
              <a:t>GeV</a:t>
            </a:r>
            <a:r>
              <a:rPr lang="en-GB" sz="1800" b="1" dirty="0">
                <a:solidFill>
                  <a:srgbClr val="D60093"/>
                </a:solidFill>
              </a:rPr>
              <a:t> to 30 </a:t>
            </a:r>
            <a:r>
              <a:rPr lang="en-GB" sz="1800" b="1" dirty="0" err="1">
                <a:solidFill>
                  <a:srgbClr val="D60093"/>
                </a:solidFill>
              </a:rPr>
              <a:t>GeV</a:t>
            </a:r>
            <a:r>
              <a:rPr lang="en-GB" sz="1800" b="1" dirty="0">
                <a:solidFill>
                  <a:srgbClr val="D60093"/>
                </a:solidFill>
              </a:rPr>
              <a:t> by building up the </a:t>
            </a:r>
            <a:r>
              <a:rPr lang="en-GB" sz="1800" b="1" dirty="0" err="1">
                <a:solidFill>
                  <a:srgbClr val="D60093"/>
                </a:solidFill>
              </a:rPr>
              <a:t>linacs</a:t>
            </a:r>
            <a:endParaRPr lang="en-GB" sz="1800" b="1" dirty="0">
              <a:solidFill>
                <a:srgbClr val="D60093"/>
              </a:solidFill>
            </a:endParaRPr>
          </a:p>
        </p:txBody>
      </p:sp>
      <p:grpSp>
        <p:nvGrpSpPr>
          <p:cNvPr id="292" name="Group 235"/>
          <p:cNvGrpSpPr>
            <a:grpSpLocks/>
          </p:cNvGrpSpPr>
          <p:nvPr/>
        </p:nvGrpSpPr>
        <p:grpSpPr bwMode="auto">
          <a:xfrm>
            <a:off x="5334002" y="1143000"/>
            <a:ext cx="3581397" cy="1200329"/>
            <a:chOff x="6718241" y="6980061"/>
            <a:chExt cx="3218064" cy="7255190"/>
          </a:xfrm>
        </p:grpSpPr>
        <p:cxnSp>
          <p:nvCxnSpPr>
            <p:cNvPr id="293" name="Straight Arrow Connector 292"/>
            <p:cNvCxnSpPr>
              <a:stCxn id="294" idx="1"/>
            </p:cNvCxnSpPr>
            <p:nvPr/>
          </p:nvCxnSpPr>
          <p:spPr>
            <a:xfrm rot="10800000" flipV="1">
              <a:off x="6718241" y="10607653"/>
              <a:ext cx="475004" cy="2359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4" name="Text Box 19"/>
            <p:cNvSpPr txBox="1">
              <a:spLocks noChangeArrowheads="1"/>
            </p:cNvSpPr>
            <p:nvPr/>
          </p:nvSpPr>
          <p:spPr bwMode="auto">
            <a:xfrm>
              <a:off x="7193245" y="6980061"/>
              <a:ext cx="2743060" cy="7255190"/>
            </a:xfrm>
            <a:prstGeom prst="rect">
              <a:avLst/>
            </a:prstGeom>
            <a:noFill/>
            <a:ln w="9525">
              <a:noFill/>
              <a:miter lim="800000"/>
              <a:headEnd/>
              <a:tailEnd/>
            </a:ln>
          </p:spPr>
          <p:txBody>
            <a:bodyPr wrap="square">
              <a:spAutoFit/>
            </a:bodyPr>
            <a:lstStyle/>
            <a:p>
              <a:pPr defTabSz="457200"/>
              <a:r>
                <a:rPr lang="en-US" dirty="0">
                  <a:solidFill>
                    <a:srgbClr val="000090"/>
                  </a:solidFill>
                  <a:latin typeface="Comic Sans MS" pitchFamily="66" charset="0"/>
                </a:rPr>
                <a:t>Vertically separated</a:t>
              </a:r>
            </a:p>
            <a:p>
              <a:pPr defTabSz="457200"/>
              <a:r>
                <a:rPr lang="en-US" dirty="0" err="1">
                  <a:solidFill>
                    <a:srgbClr val="000090"/>
                  </a:solidFill>
                  <a:latin typeface="Comic Sans MS" pitchFamily="66" charset="0"/>
                </a:rPr>
                <a:t>recirculating</a:t>
              </a:r>
              <a:r>
                <a:rPr lang="en-US" dirty="0">
                  <a:solidFill>
                    <a:srgbClr val="000090"/>
                  </a:solidFill>
                  <a:latin typeface="Comic Sans MS" pitchFamily="66" charset="0"/>
                </a:rPr>
                <a:t> passes.</a:t>
              </a:r>
            </a:p>
            <a:p>
              <a:pPr defTabSz="457200"/>
              <a:r>
                <a:rPr lang="en-US" dirty="0">
                  <a:solidFill>
                    <a:srgbClr val="000090"/>
                  </a:solidFill>
                  <a:latin typeface="Comic Sans MS" pitchFamily="66" charset="0"/>
                </a:rPr>
                <a:t># of passes will be chosen</a:t>
              </a:r>
            </a:p>
            <a:p>
              <a:pPr defTabSz="457200"/>
              <a:r>
                <a:rPr lang="en-US" dirty="0">
                  <a:solidFill>
                    <a:srgbClr val="000090"/>
                  </a:solidFill>
                  <a:latin typeface="Comic Sans MS" pitchFamily="66" charset="0"/>
                </a:rPr>
                <a:t>to optimize </a:t>
              </a:r>
              <a:r>
                <a:rPr lang="en-US" dirty="0" err="1">
                  <a:solidFill>
                    <a:srgbClr val="000090"/>
                  </a:solidFill>
                  <a:latin typeface="Comic Sans MS" pitchFamily="66" charset="0"/>
                </a:rPr>
                <a:t>eRHIC</a:t>
              </a:r>
              <a:r>
                <a:rPr lang="en-US" dirty="0">
                  <a:solidFill>
                    <a:srgbClr val="000090"/>
                  </a:solidFill>
                  <a:latin typeface="Comic Sans MS" pitchFamily="66" charset="0"/>
                </a:rPr>
                <a:t> </a:t>
              </a:r>
              <a:r>
                <a:rPr lang="en-US" dirty="0" smtClean="0">
                  <a:solidFill>
                    <a:srgbClr val="000090"/>
                  </a:solidFill>
                  <a:latin typeface="Comic Sans MS" pitchFamily="66" charset="0"/>
                </a:rPr>
                <a:t>cost</a:t>
              </a:r>
            </a:p>
          </p:txBody>
        </p:sp>
      </p:grpSp>
      <p:sp>
        <p:nvSpPr>
          <p:cNvPr id="338" name="Arc 337"/>
          <p:cNvSpPr>
            <a:spLocks noChangeAspect="1"/>
          </p:cNvSpPr>
          <p:nvPr/>
        </p:nvSpPr>
        <p:spPr>
          <a:xfrm rot="7200000" flipH="1">
            <a:off x="2193388" y="2097624"/>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339" name="Arc 338"/>
          <p:cNvSpPr>
            <a:spLocks noChangeAspect="1"/>
          </p:cNvSpPr>
          <p:nvPr/>
        </p:nvSpPr>
        <p:spPr>
          <a:xfrm rot="3600000">
            <a:off x="2269588" y="2108737"/>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
        <p:nvSpPr>
          <p:cNvPr id="340" name="Arc 339"/>
          <p:cNvSpPr>
            <a:spLocks noChangeAspect="1"/>
          </p:cNvSpPr>
          <p:nvPr/>
        </p:nvSpPr>
        <p:spPr>
          <a:xfrm rot="3600000">
            <a:off x="2345788" y="2099212"/>
            <a:ext cx="3657600" cy="3657600"/>
          </a:xfrm>
          <a:prstGeom prst="arc">
            <a:avLst>
              <a:gd name="adj1" fmla="val 16200000"/>
              <a:gd name="adj2" fmla="val 19742576"/>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en-US" sz="1800"/>
          </a:p>
        </p:txBody>
      </p:sp>
    </p:spTree>
  </p:cSld>
  <p:clrMapOvr>
    <a:masterClrMapping/>
  </p:clrMapOvr>
  <p:transition advTm="306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dissolve">
                                      <p:cBhvr>
                                        <p:cTn id="7" dur="2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609600"/>
          </a:xfrm>
          <a:prstGeom prst="rect">
            <a:avLst/>
          </a:prstGeom>
        </p:spPr>
        <p:txBody>
          <a:bodyPr/>
          <a:lstStyle/>
          <a:p>
            <a:pPr algn="ctr">
              <a:defRPr/>
            </a:pPr>
            <a:r>
              <a:rPr lang="en-US" sz="3200" b="1" kern="0" dirty="0">
                <a:solidFill>
                  <a:srgbClr val="FF0000"/>
                </a:solidFill>
                <a:latin typeface="+mn-lt"/>
                <a:ea typeface="ＭＳ Ｐゴシック" pitchFamily="-107" charset="-128"/>
              </a:rPr>
              <a:t>A High-Luminosity EIC at </a:t>
            </a:r>
            <a:r>
              <a:rPr lang="en-US" sz="3200" b="1" kern="0" dirty="0" err="1">
                <a:solidFill>
                  <a:srgbClr val="FF0000"/>
                </a:solidFill>
                <a:latin typeface="+mn-lt"/>
                <a:ea typeface="ＭＳ Ｐゴシック" pitchFamily="-107" charset="-128"/>
              </a:rPr>
              <a:t>JLab</a:t>
            </a:r>
            <a:r>
              <a:rPr lang="en-US" sz="3200" b="1" kern="0" dirty="0">
                <a:solidFill>
                  <a:srgbClr val="FF0000"/>
                </a:solidFill>
                <a:latin typeface="+mn-lt"/>
                <a:ea typeface="ＭＳ Ｐゴシック" pitchFamily="-107" charset="-128"/>
              </a:rPr>
              <a:t> - Concept</a:t>
            </a:r>
          </a:p>
        </p:txBody>
      </p:sp>
      <p:pic>
        <p:nvPicPr>
          <p:cNvPr id="15363" name="Picture 10"/>
          <p:cNvPicPr>
            <a:picLocks noChangeAspect="1" noChangeArrowheads="1"/>
          </p:cNvPicPr>
          <p:nvPr/>
        </p:nvPicPr>
        <p:blipFill>
          <a:blip r:embed="rId2" cstate="print"/>
          <a:srcRect/>
          <a:stretch>
            <a:fillRect/>
          </a:stretch>
        </p:blipFill>
        <p:spPr bwMode="auto">
          <a:xfrm>
            <a:off x="-76200" y="766763"/>
            <a:ext cx="6858000" cy="5440362"/>
          </a:xfrm>
          <a:prstGeom prst="rect">
            <a:avLst/>
          </a:prstGeom>
          <a:noFill/>
          <a:ln w="9525">
            <a:noFill/>
            <a:miter lim="800000"/>
            <a:headEnd/>
            <a:tailEnd/>
          </a:ln>
        </p:spPr>
      </p:pic>
      <p:sp>
        <p:nvSpPr>
          <p:cNvPr id="8196" name="TextBox 3"/>
          <p:cNvSpPr txBox="1">
            <a:spLocks noChangeArrowheads="1"/>
          </p:cNvSpPr>
          <p:nvPr/>
        </p:nvSpPr>
        <p:spPr bwMode="auto">
          <a:xfrm>
            <a:off x="4495800" y="3898900"/>
            <a:ext cx="4724400" cy="2246313"/>
          </a:xfrm>
          <a:prstGeom prst="rect">
            <a:avLst/>
          </a:prstGeom>
          <a:noFill/>
          <a:ln w="9525">
            <a:noFill/>
            <a:miter lim="800000"/>
            <a:headEnd/>
            <a:tailEnd/>
          </a:ln>
        </p:spPr>
        <p:txBody>
          <a:bodyPr>
            <a:spAutoFit/>
          </a:bodyPr>
          <a:lstStyle/>
          <a:p>
            <a:pPr algn="ctr">
              <a:defRPr/>
            </a:pPr>
            <a:r>
              <a:rPr lang="en-US" sz="2000" b="1" dirty="0">
                <a:solidFill>
                  <a:srgbClr val="9933FF"/>
                </a:solidFill>
                <a:latin typeface="+mn-lt"/>
                <a:ea typeface="ＭＳ Ｐゴシック" pitchFamily="-107" charset="-128"/>
                <a:cs typeface="Arial" charset="0"/>
              </a:rPr>
              <a:t>Legend:</a:t>
            </a:r>
          </a:p>
          <a:p>
            <a:pPr>
              <a:defRPr/>
            </a:pPr>
            <a:r>
              <a:rPr lang="en-US" sz="2000" dirty="0">
                <a:solidFill>
                  <a:srgbClr val="000000"/>
                </a:solidFill>
                <a:latin typeface="+mn-lt"/>
                <a:ea typeface="ＭＳ Ｐゴシック" pitchFamily="-107" charset="-128"/>
                <a:cs typeface="Arial" charset="0"/>
              </a:rPr>
              <a:t>(M)</a:t>
            </a:r>
            <a:r>
              <a:rPr lang="en-US" sz="2000" dirty="0" err="1">
                <a:solidFill>
                  <a:srgbClr val="000000"/>
                </a:solidFill>
                <a:latin typeface="+mn-lt"/>
                <a:ea typeface="ＭＳ Ｐゴシック" pitchFamily="-107" charset="-128"/>
                <a:cs typeface="Arial" charset="0"/>
              </a:rPr>
              <a:t>EIC@JLab</a:t>
            </a:r>
            <a:endParaRPr lang="en-US" sz="2000" dirty="0">
              <a:solidFill>
                <a:srgbClr val="000000"/>
              </a:solidFill>
              <a:latin typeface="+mn-lt"/>
              <a:ea typeface="ＭＳ Ｐゴシック" pitchFamily="-107" charset="-128"/>
              <a:cs typeface="Arial" charset="0"/>
            </a:endParaRPr>
          </a:p>
          <a:p>
            <a:pPr>
              <a:defRPr/>
            </a:pPr>
            <a:r>
              <a:rPr lang="en-US" sz="2000" dirty="0">
                <a:solidFill>
                  <a:srgbClr val="000000"/>
                </a:solidFill>
                <a:latin typeface="+mn-lt"/>
                <a:ea typeface="ＭＳ Ｐゴシック" pitchFamily="-107" charset="-128"/>
                <a:cs typeface="Arial" charset="0"/>
              </a:rPr>
              <a:t>	</a:t>
            </a:r>
            <a:r>
              <a:rPr lang="en-US" sz="1800" dirty="0">
                <a:solidFill>
                  <a:srgbClr val="000000"/>
                </a:solidFill>
                <a:latin typeface="+mn-lt"/>
                <a:ea typeface="ＭＳ Ｐゴシック" pitchFamily="-107" charset="-128"/>
                <a:cs typeface="Arial" charset="0"/>
              </a:rPr>
              <a:t>1 low-energy IP    (s ~ 300)</a:t>
            </a:r>
          </a:p>
          <a:p>
            <a:pPr>
              <a:defRPr/>
            </a:pPr>
            <a:r>
              <a:rPr lang="en-US" sz="1800" dirty="0">
                <a:solidFill>
                  <a:srgbClr val="000000"/>
                </a:solidFill>
                <a:latin typeface="+mn-lt"/>
                <a:ea typeface="ＭＳ Ｐゴシック" pitchFamily="-107" charset="-128"/>
                <a:cs typeface="Arial" charset="0"/>
              </a:rPr>
              <a:t>	2 medium-energy IPs  (s &lt; </a:t>
            </a:r>
            <a:r>
              <a:rPr lang="en-US" sz="1800" dirty="0" smtClean="0">
                <a:solidFill>
                  <a:srgbClr val="000000"/>
                </a:solidFill>
                <a:latin typeface="+mn-lt"/>
                <a:ea typeface="ＭＳ Ｐゴシック" pitchFamily="-107" charset="-128"/>
                <a:cs typeface="Arial" charset="0"/>
              </a:rPr>
              <a:t>4000</a:t>
            </a:r>
            <a:r>
              <a:rPr lang="en-US" sz="1800" dirty="0">
                <a:solidFill>
                  <a:srgbClr val="000000"/>
                </a:solidFill>
                <a:latin typeface="+mn-lt"/>
                <a:ea typeface="ＭＳ Ｐゴシック" pitchFamily="-107" charset="-128"/>
                <a:cs typeface="Arial" charset="0"/>
              </a:rPr>
              <a:t>)</a:t>
            </a:r>
            <a:r>
              <a:rPr lang="en-US" sz="2000" dirty="0">
                <a:solidFill>
                  <a:srgbClr val="000000"/>
                </a:solidFill>
                <a:latin typeface="+mn-lt"/>
                <a:ea typeface="ＭＳ Ｐゴシック" pitchFamily="-107" charset="-128"/>
                <a:cs typeface="Arial" charset="0"/>
              </a:rPr>
              <a:t> </a:t>
            </a:r>
          </a:p>
          <a:p>
            <a:pPr>
              <a:defRPr/>
            </a:pPr>
            <a:r>
              <a:rPr lang="en-US" sz="2000" dirty="0">
                <a:solidFill>
                  <a:srgbClr val="7F7F7F"/>
                </a:solidFill>
                <a:latin typeface="+mn-lt"/>
                <a:ea typeface="ＭＳ Ｐゴシック" pitchFamily="-107" charset="-128"/>
                <a:cs typeface="Arial" charset="0"/>
              </a:rPr>
              <a:t>ELIC  =	high-energy </a:t>
            </a:r>
            <a:r>
              <a:rPr lang="en-US" sz="2000" dirty="0" err="1">
                <a:solidFill>
                  <a:srgbClr val="7F7F7F"/>
                </a:solidFill>
                <a:latin typeface="+mn-lt"/>
                <a:ea typeface="ＭＳ Ｐゴシック" pitchFamily="-107" charset="-128"/>
                <a:cs typeface="Arial" charset="0"/>
              </a:rPr>
              <a:t>EIC@JLab</a:t>
            </a:r>
            <a:endParaRPr lang="en-US" sz="2000" dirty="0">
              <a:solidFill>
                <a:srgbClr val="7F7F7F"/>
              </a:solidFill>
              <a:latin typeface="+mn-lt"/>
              <a:ea typeface="ＭＳ Ｐゴシック" pitchFamily="-107" charset="-128"/>
              <a:cs typeface="Arial" charset="0"/>
            </a:endParaRPr>
          </a:p>
          <a:p>
            <a:pPr>
              <a:defRPr/>
            </a:pPr>
            <a:r>
              <a:rPr lang="en-US" sz="2000" dirty="0">
                <a:solidFill>
                  <a:srgbClr val="7F7F7F"/>
                </a:solidFill>
                <a:latin typeface="+mn-lt"/>
                <a:ea typeface="ＭＳ Ｐゴシック" pitchFamily="-107" charset="-128"/>
                <a:cs typeface="Arial" charset="0"/>
              </a:rPr>
              <a:t>			    </a:t>
            </a:r>
            <a:r>
              <a:rPr lang="en-US" sz="1800" dirty="0">
                <a:solidFill>
                  <a:srgbClr val="7F7F7F"/>
                </a:solidFill>
                <a:latin typeface="+mn-lt"/>
                <a:ea typeface="ＭＳ Ｐゴシック" pitchFamily="-107" charset="-128"/>
                <a:cs typeface="Arial" charset="0"/>
              </a:rPr>
              <a:t>(s = 20000?)</a:t>
            </a:r>
          </a:p>
          <a:p>
            <a:pPr>
              <a:defRPr/>
            </a:pPr>
            <a:r>
              <a:rPr lang="en-US" sz="1800" dirty="0">
                <a:solidFill>
                  <a:srgbClr val="7F7F7F"/>
                </a:solidFill>
                <a:latin typeface="+mn-lt"/>
                <a:ea typeface="ＭＳ Ｐゴシック" pitchFamily="-107" charset="-128"/>
                <a:cs typeface="Arial" charset="0"/>
              </a:rPr>
              <a:t>          (</a:t>
            </a:r>
            <a:r>
              <a:rPr lang="en-US" sz="1800" dirty="0" err="1">
                <a:solidFill>
                  <a:srgbClr val="7F7F7F"/>
                </a:solidFill>
                <a:latin typeface="+mn-lt"/>
                <a:ea typeface="ＭＳ Ｐゴシック" pitchFamily="-107" charset="-128"/>
                <a:cs typeface="Arial" charset="0"/>
              </a:rPr>
              <a:t>E</a:t>
            </a:r>
            <a:r>
              <a:rPr lang="en-US" sz="1800" baseline="-25000" dirty="0" err="1">
                <a:solidFill>
                  <a:srgbClr val="7F7F7F"/>
                </a:solidFill>
                <a:latin typeface="+mn-lt"/>
                <a:ea typeface="ＭＳ Ｐゴシック" pitchFamily="-107" charset="-128"/>
                <a:cs typeface="Arial" charset="0"/>
              </a:rPr>
              <a:t>p</a:t>
            </a:r>
            <a:r>
              <a:rPr lang="en-US" sz="1800" dirty="0">
                <a:solidFill>
                  <a:srgbClr val="7F7F7F"/>
                </a:solidFill>
                <a:latin typeface="+mn-lt"/>
                <a:ea typeface="ＭＳ Ｐゴシック" pitchFamily="-107" charset="-128"/>
                <a:cs typeface="Arial" charset="0"/>
              </a:rPr>
              <a:t> ~ 250 limited by </a:t>
            </a:r>
            <a:r>
              <a:rPr lang="en-US" sz="1800" dirty="0" err="1">
                <a:solidFill>
                  <a:srgbClr val="7F7F7F"/>
                </a:solidFill>
                <a:latin typeface="+mn-lt"/>
                <a:ea typeface="ＭＳ Ｐゴシック" pitchFamily="-107" charset="-128"/>
                <a:cs typeface="Arial" charset="0"/>
              </a:rPr>
              <a:t>JLab</a:t>
            </a:r>
            <a:r>
              <a:rPr lang="en-US" sz="1800" dirty="0">
                <a:solidFill>
                  <a:srgbClr val="7F7F7F"/>
                </a:solidFill>
                <a:latin typeface="+mn-lt"/>
                <a:ea typeface="ＭＳ Ｐゴシック" pitchFamily="-107" charset="-128"/>
                <a:cs typeface="Arial" charset="0"/>
              </a:rPr>
              <a:t> site) </a:t>
            </a:r>
          </a:p>
        </p:txBody>
      </p:sp>
      <p:sp>
        <p:nvSpPr>
          <p:cNvPr id="8197" name="TextBox 4"/>
          <p:cNvSpPr txBox="1">
            <a:spLocks noChangeArrowheads="1"/>
          </p:cNvSpPr>
          <p:nvPr/>
        </p:nvSpPr>
        <p:spPr bwMode="auto">
          <a:xfrm>
            <a:off x="0" y="6248400"/>
            <a:ext cx="9144000" cy="584200"/>
          </a:xfrm>
          <a:prstGeom prst="rect">
            <a:avLst/>
          </a:prstGeom>
          <a:solidFill>
            <a:schemeClr val="bg1"/>
          </a:solidFill>
          <a:ln w="9525">
            <a:noFill/>
            <a:miter lim="800000"/>
            <a:headEnd/>
            <a:tailEnd/>
          </a:ln>
        </p:spPr>
        <p:txBody>
          <a:bodyPr>
            <a:spAutoFit/>
          </a:bodyPr>
          <a:lstStyle/>
          <a:p>
            <a:pPr algn="ctr">
              <a:defRPr/>
            </a:pPr>
            <a:r>
              <a:rPr lang="en-US" sz="3200" b="1" dirty="0">
                <a:latin typeface="+mn-lt"/>
                <a:ea typeface="ＭＳ Ｐゴシック" pitchFamily="-107" charset="-128"/>
                <a:cs typeface="Arial" charset="0"/>
              </a:rPr>
              <a:t>Use CEBAF “as-is” after 12-GeV Upgrade</a:t>
            </a:r>
          </a:p>
        </p:txBody>
      </p:sp>
      <p:sp>
        <p:nvSpPr>
          <p:cNvPr id="6" name="TextBox 5"/>
          <p:cNvSpPr txBox="1"/>
          <p:nvPr/>
        </p:nvSpPr>
        <p:spPr>
          <a:xfrm>
            <a:off x="5822950" y="2044700"/>
            <a:ext cx="2951449" cy="1661993"/>
          </a:xfrm>
          <a:prstGeom prst="rect">
            <a:avLst/>
          </a:prstGeom>
          <a:noFill/>
          <a:ln w="38100">
            <a:solidFill>
              <a:srgbClr val="FF0000"/>
            </a:solidFill>
          </a:ln>
        </p:spPr>
        <p:txBody>
          <a:bodyPr wrap="none">
            <a:spAutoFit/>
          </a:bodyPr>
          <a:lstStyle/>
          <a:p>
            <a:pPr>
              <a:defRPr/>
            </a:pPr>
            <a:r>
              <a:rPr lang="en-US" sz="2400" dirty="0" err="1">
                <a:latin typeface="+mn-lt"/>
              </a:rPr>
              <a:t>E</a:t>
            </a:r>
            <a:r>
              <a:rPr lang="en-US" sz="2400" baseline="-25000" dirty="0" err="1">
                <a:latin typeface="+mn-lt"/>
              </a:rPr>
              <a:t>e</a:t>
            </a:r>
            <a:r>
              <a:rPr lang="en-US" sz="2400" dirty="0">
                <a:latin typeface="+mn-lt"/>
              </a:rPr>
              <a:t> =   3 – 11 </a:t>
            </a:r>
            <a:r>
              <a:rPr lang="en-US" sz="2400" dirty="0" err="1">
                <a:latin typeface="+mn-lt"/>
              </a:rPr>
              <a:t>GeV</a:t>
            </a:r>
            <a:endParaRPr lang="en-US" sz="2400" dirty="0">
              <a:latin typeface="+mn-lt"/>
            </a:endParaRPr>
          </a:p>
          <a:p>
            <a:pPr>
              <a:defRPr/>
            </a:pPr>
            <a:r>
              <a:rPr lang="en-US" sz="1800" i="1" dirty="0">
                <a:latin typeface="+mn-lt"/>
              </a:rPr>
              <a:t>(upgradeable to 20+ </a:t>
            </a:r>
            <a:r>
              <a:rPr lang="en-US" sz="1800" i="1" dirty="0" err="1">
                <a:latin typeface="+mn-lt"/>
              </a:rPr>
              <a:t>GeV</a:t>
            </a:r>
            <a:r>
              <a:rPr lang="en-US" sz="1800" i="1" dirty="0">
                <a:latin typeface="+mn-lt"/>
              </a:rPr>
              <a:t>)</a:t>
            </a:r>
          </a:p>
          <a:p>
            <a:pPr>
              <a:defRPr/>
            </a:pPr>
            <a:r>
              <a:rPr lang="en-US" sz="2400" dirty="0" err="1">
                <a:latin typeface="+mn-lt"/>
              </a:rPr>
              <a:t>E</a:t>
            </a:r>
            <a:r>
              <a:rPr lang="en-US" sz="2400" baseline="-25000" dirty="0" err="1">
                <a:latin typeface="+mn-lt"/>
              </a:rPr>
              <a:t>p</a:t>
            </a:r>
            <a:r>
              <a:rPr lang="en-US" sz="2400" dirty="0">
                <a:latin typeface="+mn-lt"/>
              </a:rPr>
              <a:t> = 20 – 60+ </a:t>
            </a:r>
            <a:r>
              <a:rPr lang="en-US" sz="2400" dirty="0" err="1">
                <a:latin typeface="+mn-lt"/>
              </a:rPr>
              <a:t>GeV</a:t>
            </a:r>
            <a:endParaRPr lang="en-US" sz="2400" dirty="0">
              <a:latin typeface="+mn-lt"/>
            </a:endParaRPr>
          </a:p>
          <a:p>
            <a:pPr>
              <a:defRPr/>
            </a:pPr>
            <a:r>
              <a:rPr lang="en-US" sz="1800" i="1" dirty="0">
                <a:latin typeface="+mn-lt"/>
              </a:rPr>
              <a:t>(12 </a:t>
            </a:r>
            <a:r>
              <a:rPr lang="en-US" sz="1800" i="1" dirty="0" err="1">
                <a:latin typeface="+mn-lt"/>
              </a:rPr>
              <a:t>GeV</a:t>
            </a:r>
            <a:r>
              <a:rPr lang="en-US" sz="1800" i="1" dirty="0">
                <a:latin typeface="+mn-lt"/>
              </a:rPr>
              <a:t> injection energy)</a:t>
            </a:r>
          </a:p>
          <a:p>
            <a:pPr>
              <a:defRPr/>
            </a:pPr>
            <a:r>
              <a:rPr lang="en-US" sz="1800" i="1" dirty="0">
                <a:latin typeface="+mn-lt"/>
              </a:rPr>
              <a:t>(upgradeable to 250 </a:t>
            </a:r>
            <a:r>
              <a:rPr lang="en-US" sz="1800" i="1" dirty="0" err="1">
                <a:latin typeface="+mn-lt"/>
              </a:rPr>
              <a:t>GeV</a:t>
            </a:r>
            <a:r>
              <a:rPr lang="en-US" sz="1800" i="1" dirty="0">
                <a:latin typeface="+mn-lt"/>
              </a:rPr>
              <a:t>)</a:t>
            </a:r>
          </a:p>
        </p:txBody>
      </p:sp>
      <p:sp>
        <p:nvSpPr>
          <p:cNvPr id="7" name="TextBox 6"/>
          <p:cNvSpPr txBox="1">
            <a:spLocks noChangeArrowheads="1"/>
          </p:cNvSpPr>
          <p:nvPr/>
        </p:nvSpPr>
        <p:spPr bwMode="auto">
          <a:xfrm>
            <a:off x="6607175" y="1519238"/>
            <a:ext cx="2422525" cy="461962"/>
          </a:xfrm>
          <a:prstGeom prst="rect">
            <a:avLst/>
          </a:prstGeom>
          <a:solidFill>
            <a:srgbClr val="FFFF00"/>
          </a:solidFill>
          <a:ln w="9525">
            <a:noFill/>
            <a:miter lim="800000"/>
            <a:headEnd/>
            <a:tailEnd/>
          </a:ln>
        </p:spPr>
        <p:txBody>
          <a:bodyPr>
            <a:spAutoFit/>
          </a:bodyPr>
          <a:lstStyle/>
          <a:p>
            <a:pPr>
              <a:defRPr/>
            </a:pPr>
            <a:r>
              <a:rPr lang="en-US" sz="2400" dirty="0">
                <a:latin typeface="+mn-lt"/>
              </a:rPr>
              <a:t>E</a:t>
            </a:r>
            <a:r>
              <a:rPr lang="en-US" sz="2400" baseline="-25000" dirty="0">
                <a:latin typeface="+mn-lt"/>
              </a:rPr>
              <a:t>cm</a:t>
            </a:r>
            <a:r>
              <a:rPr lang="en-US" sz="2400" baseline="30000" dirty="0">
                <a:latin typeface="+mn-lt"/>
              </a:rPr>
              <a:t>2</a:t>
            </a:r>
            <a:r>
              <a:rPr lang="en-US" sz="2400" dirty="0">
                <a:latin typeface="+mn-lt"/>
              </a:rPr>
              <a:t> = s = 4E</a:t>
            </a:r>
            <a:r>
              <a:rPr lang="en-US" sz="2400" baseline="-25000" dirty="0">
                <a:latin typeface="+mn-lt"/>
              </a:rPr>
              <a:t>e</a:t>
            </a:r>
            <a:r>
              <a:rPr lang="en-US" sz="2400" dirty="0">
                <a:latin typeface="+mn-lt"/>
              </a:rPr>
              <a:t>E</a:t>
            </a:r>
            <a:r>
              <a:rPr lang="en-US" sz="2400" baseline="-25000" dirty="0">
                <a:latin typeface="+mn-lt"/>
              </a:rPr>
              <a:t>p</a:t>
            </a:r>
            <a:endParaRPr lang="en-US" sz="24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ea typeface="ＭＳ Ｐゴシック" pitchFamily="-107" charset="-128"/>
                <a:cs typeface="Arial" charset="0"/>
              </a:rPr>
              <a:t>The Science of an (M)EIC</a:t>
            </a:r>
          </a:p>
        </p:txBody>
      </p:sp>
      <p:sp>
        <p:nvSpPr>
          <p:cNvPr id="9219" name="TextBox 2"/>
          <p:cNvSpPr txBox="1">
            <a:spLocks noChangeArrowheads="1"/>
          </p:cNvSpPr>
          <p:nvPr/>
        </p:nvSpPr>
        <p:spPr bwMode="auto">
          <a:xfrm>
            <a:off x="296863" y="785813"/>
            <a:ext cx="8605837" cy="2123658"/>
          </a:xfrm>
          <a:prstGeom prst="rect">
            <a:avLst/>
          </a:prstGeom>
          <a:noFill/>
          <a:ln w="9525">
            <a:noFill/>
            <a:miter lim="800000"/>
            <a:headEnd/>
            <a:tailEnd/>
          </a:ln>
        </p:spPr>
        <p:txBody>
          <a:bodyPr>
            <a:spAutoFit/>
          </a:bodyPr>
          <a:lstStyle/>
          <a:p>
            <a:pPr>
              <a:defRPr/>
            </a:pPr>
            <a:r>
              <a:rPr lang="en-US" sz="2400" b="1" i="1" dirty="0">
                <a:ea typeface="ＭＳ Ｐゴシック" pitchFamily="-107" charset="-128"/>
                <a:cs typeface="Arial" charset="0"/>
              </a:rPr>
              <a:t>Nuclear Science Goal: How do we understand the visible matter in our universe in terms of the fundamental quarks and gluons of QCD?</a:t>
            </a:r>
          </a:p>
          <a:p>
            <a:pPr>
              <a:defRPr/>
            </a:pPr>
            <a:endParaRPr lang="en-US" sz="800" b="1" i="1" dirty="0">
              <a:ea typeface="ＭＳ Ｐゴシック" pitchFamily="-107" charset="-128"/>
              <a:cs typeface="Arial" charset="0"/>
            </a:endParaRPr>
          </a:p>
          <a:p>
            <a:pPr>
              <a:defRPr/>
            </a:pPr>
            <a:r>
              <a:rPr lang="en-US" sz="2400" b="1" i="1" dirty="0">
                <a:ea typeface="ＭＳ Ｐゴシック" pitchFamily="-107" charset="-128"/>
                <a:cs typeface="Arial" charset="0"/>
              </a:rPr>
              <a:t>Overarching EIC Goal: Explore and Understand QCD</a:t>
            </a:r>
            <a:endParaRPr lang="en-US" sz="2400" dirty="0">
              <a:ea typeface="ＭＳ Ｐゴシック" pitchFamily="-107" charset="-128"/>
              <a:cs typeface="Arial" charset="0"/>
            </a:endParaRPr>
          </a:p>
          <a:p>
            <a:pPr>
              <a:defRPr/>
            </a:pPr>
            <a:r>
              <a:rPr lang="en-US" sz="2400" dirty="0">
                <a:ea typeface="ＭＳ Ｐゴシック" pitchFamily="-107" charset="-128"/>
                <a:cs typeface="Arial" charset="0"/>
              </a:rPr>
              <a:t>	</a:t>
            </a:r>
          </a:p>
        </p:txBody>
      </p:sp>
      <p:sp>
        <p:nvSpPr>
          <p:cNvPr id="4" name="TextBox 3"/>
          <p:cNvSpPr txBox="1"/>
          <p:nvPr/>
        </p:nvSpPr>
        <p:spPr>
          <a:xfrm>
            <a:off x="236538" y="2360474"/>
            <a:ext cx="8831262" cy="1754326"/>
          </a:xfrm>
          <a:prstGeom prst="rect">
            <a:avLst/>
          </a:prstGeom>
          <a:noFill/>
        </p:spPr>
        <p:txBody>
          <a:bodyPr wrap="square">
            <a:spAutoFit/>
          </a:bodyPr>
          <a:lstStyle/>
          <a:p>
            <a:pPr fontAlgn="auto">
              <a:spcBef>
                <a:spcPts val="0"/>
              </a:spcBef>
              <a:spcAft>
                <a:spcPts val="0"/>
              </a:spcAft>
              <a:defRPr/>
            </a:pPr>
            <a:endParaRPr lang="en-US" sz="1800" dirty="0">
              <a:ea typeface="ＭＳ Ｐゴシック" pitchFamily="-107" charset="-128"/>
              <a:cs typeface="Arial" charset="0"/>
            </a:endParaRPr>
          </a:p>
          <a:p>
            <a:pPr fontAlgn="auto">
              <a:spcBef>
                <a:spcPts val="0"/>
              </a:spcBef>
              <a:spcAft>
                <a:spcPts val="0"/>
              </a:spcAft>
              <a:defRPr/>
            </a:pPr>
            <a:r>
              <a:rPr lang="en-US" sz="1800" dirty="0">
                <a:ea typeface="ＭＳ Ｐゴシック" pitchFamily="-107" charset="-128"/>
                <a:cs typeface="Arial" charset="0"/>
              </a:rPr>
              <a:t>Three Major Science Questions for an EIC (from NSAC LRP07):</a:t>
            </a:r>
          </a:p>
          <a:p>
            <a:pPr marL="457200" indent="-457200" fontAlgn="auto">
              <a:spcBef>
                <a:spcPts val="0"/>
              </a:spcBef>
              <a:spcAft>
                <a:spcPts val="0"/>
              </a:spcAft>
              <a:buFontTx/>
              <a:buAutoNum type="arabicParenR"/>
              <a:defRPr/>
            </a:pPr>
            <a:r>
              <a:rPr lang="en-US" sz="1800" dirty="0">
                <a:solidFill>
                  <a:srgbClr val="FF0000"/>
                </a:solidFill>
                <a:ea typeface="ＭＳ Ｐゴシック" pitchFamily="-107" charset="-128"/>
                <a:cs typeface="Arial" charset="0"/>
              </a:rPr>
              <a:t>What is the internal landscape of the nucleons?</a:t>
            </a:r>
          </a:p>
          <a:p>
            <a:pPr marL="457200" indent="-457200" fontAlgn="auto">
              <a:spcBef>
                <a:spcPts val="0"/>
              </a:spcBef>
              <a:spcAft>
                <a:spcPts val="0"/>
              </a:spcAft>
              <a:buFontTx/>
              <a:buAutoNum type="arabicParenR"/>
              <a:defRPr/>
            </a:pPr>
            <a:r>
              <a:rPr lang="en-US" sz="1800" dirty="0">
                <a:solidFill>
                  <a:srgbClr val="3333FF"/>
                </a:solidFill>
                <a:ea typeface="ＭＳ Ｐゴシック" pitchFamily="-107" charset="-128"/>
                <a:cs typeface="Arial" charset="0"/>
              </a:rPr>
              <a:t>What is the role of gluons and gluon self-interactions in nucleons and nuclei? </a:t>
            </a:r>
          </a:p>
          <a:p>
            <a:pPr marL="457200" indent="-457200" fontAlgn="auto">
              <a:spcBef>
                <a:spcPts val="0"/>
              </a:spcBef>
              <a:spcAft>
                <a:spcPts val="0"/>
              </a:spcAft>
              <a:buFontTx/>
              <a:buAutoNum type="arabicParenR"/>
              <a:defRPr/>
            </a:pPr>
            <a:r>
              <a:rPr lang="en-US" sz="1800" dirty="0">
                <a:solidFill>
                  <a:srgbClr val="CC0099"/>
                </a:solidFill>
                <a:ea typeface="ＭＳ Ｐゴシック" pitchFamily="-107" charset="-128"/>
                <a:cs typeface="Arial" charset="0"/>
              </a:rPr>
              <a:t>What governs the transition of quarks and gluons into </a:t>
            </a:r>
            <a:r>
              <a:rPr lang="en-US" sz="1800" dirty="0" err="1">
                <a:solidFill>
                  <a:srgbClr val="CC0099"/>
                </a:solidFill>
                <a:ea typeface="ＭＳ Ｐゴシック" pitchFamily="-107" charset="-128"/>
                <a:cs typeface="Arial" charset="0"/>
              </a:rPr>
              <a:t>pions</a:t>
            </a:r>
            <a:r>
              <a:rPr lang="en-US" sz="1800" dirty="0">
                <a:solidFill>
                  <a:srgbClr val="CC0099"/>
                </a:solidFill>
                <a:ea typeface="ＭＳ Ｐゴシック" pitchFamily="-107" charset="-128"/>
                <a:cs typeface="Arial" charset="0"/>
              </a:rPr>
              <a:t> and nucleons?</a:t>
            </a:r>
            <a:r>
              <a:rPr lang="en-US" sz="1800" dirty="0">
                <a:ea typeface="ＭＳ Ｐゴシック" pitchFamily="-107" charset="-128"/>
                <a:cs typeface="Arial" charset="0"/>
              </a:rPr>
              <a:t>	</a:t>
            </a:r>
          </a:p>
        </p:txBody>
      </p:sp>
      <p:sp>
        <p:nvSpPr>
          <p:cNvPr id="20485" name="TextBox 2"/>
          <p:cNvSpPr txBox="1">
            <a:spLocks noChangeArrowheads="1"/>
          </p:cNvSpPr>
          <p:nvPr/>
        </p:nvSpPr>
        <p:spPr bwMode="auto">
          <a:xfrm>
            <a:off x="228600" y="4038600"/>
            <a:ext cx="8686800" cy="2554545"/>
          </a:xfrm>
          <a:prstGeom prst="rect">
            <a:avLst/>
          </a:prstGeom>
          <a:noFill/>
          <a:ln w="9525">
            <a:solidFill>
              <a:schemeClr val="tx1"/>
            </a:solidFill>
            <a:miter lim="800000"/>
            <a:headEnd/>
            <a:tailEnd/>
          </a:ln>
        </p:spPr>
        <p:txBody>
          <a:bodyPr wrap="square">
            <a:spAutoFit/>
          </a:bodyPr>
          <a:lstStyle/>
          <a:p>
            <a:pPr>
              <a:defRPr/>
            </a:pPr>
            <a:r>
              <a:rPr lang="en-US" sz="2000" dirty="0">
                <a:ea typeface="ＭＳ Ｐゴシック" pitchFamily="-107" charset="-128"/>
                <a:cs typeface="Arial" charset="0"/>
              </a:rPr>
              <a:t>Or, Elevator-Talk EIC science goals:</a:t>
            </a:r>
          </a:p>
          <a:p>
            <a:pPr>
              <a:defRPr/>
            </a:pPr>
            <a:r>
              <a:rPr lang="en-US" sz="2000" dirty="0">
                <a:ea typeface="ＭＳ Ｐゴシック" pitchFamily="-107" charset="-128"/>
                <a:cs typeface="Arial" charset="0"/>
              </a:rPr>
              <a:t>	</a:t>
            </a:r>
            <a:r>
              <a:rPr lang="en-US" dirty="0">
                <a:solidFill>
                  <a:srgbClr val="FF0000"/>
                </a:solidFill>
                <a:ea typeface="ＭＳ Ｐゴシック" pitchFamily="-107" charset="-128"/>
                <a:cs typeface="Arial" charset="0"/>
              </a:rPr>
              <a:t>Map the spin and </a:t>
            </a:r>
            <a:r>
              <a:rPr lang="en-US" dirty="0" smtClean="0">
                <a:solidFill>
                  <a:srgbClr val="FF0000"/>
                </a:solidFill>
                <a:ea typeface="ＭＳ Ｐゴシック" pitchFamily="-107" charset="-128"/>
                <a:cs typeface="Arial" charset="0"/>
              </a:rPr>
              <a:t>spatial structure </a:t>
            </a:r>
            <a:r>
              <a:rPr lang="en-US" dirty="0">
                <a:solidFill>
                  <a:srgbClr val="FF0000"/>
                </a:solidFill>
                <a:ea typeface="ＭＳ Ｐゴシック" pitchFamily="-107" charset="-128"/>
                <a:cs typeface="Arial" charset="0"/>
              </a:rPr>
              <a:t>of </a:t>
            </a:r>
            <a:r>
              <a:rPr lang="en-US" dirty="0" smtClean="0">
                <a:solidFill>
                  <a:srgbClr val="FF0000"/>
                </a:solidFill>
                <a:ea typeface="ＭＳ Ｐゴシック" pitchFamily="-107" charset="-128"/>
                <a:cs typeface="Arial" charset="0"/>
              </a:rPr>
              <a:t>quarks and </a:t>
            </a:r>
            <a:r>
              <a:rPr lang="en-US" dirty="0" err="1" smtClean="0">
                <a:solidFill>
                  <a:srgbClr val="FF0000"/>
                </a:solidFill>
                <a:ea typeface="ＭＳ Ｐゴシック" pitchFamily="-107" charset="-128"/>
                <a:cs typeface="Arial" charset="0"/>
              </a:rPr>
              <a:t>guons</a:t>
            </a:r>
            <a:r>
              <a:rPr lang="en-US" dirty="0" smtClean="0">
                <a:solidFill>
                  <a:srgbClr val="FF0000"/>
                </a:solidFill>
                <a:ea typeface="ＭＳ Ｐゴシック" pitchFamily="-107" charset="-128"/>
                <a:cs typeface="Arial" charset="0"/>
              </a:rPr>
              <a:t> in nucleons</a:t>
            </a:r>
            <a:endParaRPr lang="en-US" dirty="0">
              <a:solidFill>
                <a:srgbClr val="FF0000"/>
              </a:solidFill>
              <a:ea typeface="ＭＳ Ｐゴシック" pitchFamily="-107" charset="-128"/>
              <a:cs typeface="Arial" charset="0"/>
            </a:endParaRPr>
          </a:p>
          <a:p>
            <a:pPr>
              <a:defRPr/>
            </a:pPr>
            <a:r>
              <a:rPr lang="en-US" sz="2000" dirty="0">
                <a:solidFill>
                  <a:srgbClr val="FF0000"/>
                </a:solidFill>
                <a:ea typeface="ＭＳ Ｐゴシック" pitchFamily="-107" charset="-128"/>
                <a:cs typeface="Arial" charset="0"/>
              </a:rPr>
              <a:t>	     </a:t>
            </a:r>
            <a:r>
              <a:rPr lang="en-US" sz="1600" dirty="0">
                <a:solidFill>
                  <a:srgbClr val="FF0000"/>
                </a:solidFill>
                <a:ea typeface="ＭＳ Ｐゴシック" pitchFamily="-107" charset="-128"/>
                <a:cs typeface="Arial" charset="0"/>
              </a:rPr>
              <a:t>(show the nucleon structure picture of the day…)</a:t>
            </a:r>
          </a:p>
          <a:p>
            <a:pPr>
              <a:defRPr/>
            </a:pPr>
            <a:r>
              <a:rPr lang="en-US" sz="2000" dirty="0">
                <a:ea typeface="ＭＳ Ｐゴシック" pitchFamily="-107" charset="-128"/>
                <a:cs typeface="Arial" charset="0"/>
              </a:rPr>
              <a:t>	</a:t>
            </a:r>
            <a:r>
              <a:rPr lang="en-US" sz="2000" dirty="0">
                <a:solidFill>
                  <a:srgbClr val="3333FF"/>
                </a:solidFill>
                <a:ea typeface="ＭＳ Ｐゴシック" pitchFamily="-107" charset="-128"/>
                <a:cs typeface="Arial" charset="0"/>
              </a:rPr>
              <a:t>Discover the </a:t>
            </a:r>
            <a:r>
              <a:rPr lang="en-US" sz="2000" dirty="0" smtClean="0">
                <a:solidFill>
                  <a:srgbClr val="3333FF"/>
                </a:solidFill>
                <a:ea typeface="ＭＳ Ｐゴシック" pitchFamily="-107" charset="-128"/>
                <a:cs typeface="Arial" charset="0"/>
              </a:rPr>
              <a:t>collective </a:t>
            </a:r>
            <a:r>
              <a:rPr lang="en-US" sz="2000" dirty="0" smtClean="0">
                <a:solidFill>
                  <a:srgbClr val="3333FF"/>
                </a:solidFill>
                <a:ea typeface="ＭＳ Ｐゴシック" pitchFamily="-107" charset="-128"/>
                <a:cs typeface="Arial" charset="0"/>
              </a:rPr>
              <a:t>effects of </a:t>
            </a:r>
            <a:r>
              <a:rPr lang="en-US" sz="2000" dirty="0">
                <a:solidFill>
                  <a:srgbClr val="3333FF"/>
                </a:solidFill>
                <a:ea typeface="ＭＳ Ｐゴシック" pitchFamily="-107" charset="-128"/>
                <a:cs typeface="Arial" charset="0"/>
              </a:rPr>
              <a:t>gluons in atomic nuclei</a:t>
            </a:r>
          </a:p>
          <a:p>
            <a:pPr>
              <a:defRPr/>
            </a:pPr>
            <a:r>
              <a:rPr lang="en-US" sz="2000" dirty="0">
                <a:solidFill>
                  <a:srgbClr val="3333FF"/>
                </a:solidFill>
                <a:ea typeface="ＭＳ Ｐゴシック" pitchFamily="-107" charset="-128"/>
                <a:cs typeface="Arial" charset="0"/>
              </a:rPr>
              <a:t>	     </a:t>
            </a:r>
            <a:r>
              <a:rPr lang="en-US" sz="1600" dirty="0">
                <a:solidFill>
                  <a:srgbClr val="3333FF"/>
                </a:solidFill>
                <a:ea typeface="ＭＳ Ｐゴシック" pitchFamily="-107" charset="-128"/>
                <a:cs typeface="Arial" charset="0"/>
              </a:rPr>
              <a:t>(without gluons there are no protons, no neutrons, no atomic nuclei)</a:t>
            </a:r>
          </a:p>
          <a:p>
            <a:pPr>
              <a:defRPr/>
            </a:pPr>
            <a:r>
              <a:rPr lang="en-US" sz="2000" dirty="0">
                <a:ea typeface="ＭＳ Ｐゴシック" pitchFamily="-107" charset="-128"/>
                <a:cs typeface="Arial" charset="0"/>
              </a:rPr>
              <a:t>	</a:t>
            </a:r>
            <a:r>
              <a:rPr lang="en-US" dirty="0">
                <a:solidFill>
                  <a:srgbClr val="CC0099"/>
                </a:solidFill>
                <a:ea typeface="ＭＳ Ｐゴシック" pitchFamily="-107" charset="-128"/>
                <a:cs typeface="Arial" charset="0"/>
              </a:rPr>
              <a:t>Understand 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quarks and gluons</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(how </a:t>
            </a:r>
            <a:r>
              <a:rPr lang="en-US" sz="1600" i="1" dirty="0">
                <a:solidFill>
                  <a:srgbClr val="CC0099"/>
                </a:solidFill>
                <a:ea typeface="ＭＳ Ｐゴシック" pitchFamily="-107" charset="-128"/>
                <a:cs typeface="Arial" charset="0"/>
              </a:rPr>
              <a:t>does</a:t>
            </a:r>
            <a:r>
              <a:rPr lang="en-US" sz="1600" dirty="0">
                <a:solidFill>
                  <a:srgbClr val="CC0099"/>
                </a:solidFill>
                <a:ea typeface="ＭＳ Ｐゴシック" pitchFamily="-107" charset="-128"/>
                <a:cs typeface="Arial" charset="0"/>
              </a:rPr>
              <a:t> E = Mc</a:t>
            </a:r>
            <a:r>
              <a:rPr lang="en-US" sz="1600" baseline="30000" dirty="0">
                <a:solidFill>
                  <a:srgbClr val="CC0099"/>
                </a:solidFill>
                <a:ea typeface="ＭＳ Ｐゴシック" pitchFamily="-107" charset="-128"/>
                <a:cs typeface="Arial" charset="0"/>
              </a:rPr>
              <a:t>2</a:t>
            </a:r>
            <a:r>
              <a:rPr lang="en-US" sz="1600" dirty="0">
                <a:solidFill>
                  <a:srgbClr val="CC0099"/>
                </a:solidFill>
                <a:ea typeface="ＭＳ Ｐゴシック" pitchFamily="-107" charset="-128"/>
                <a:cs typeface="Arial" charset="0"/>
              </a:rPr>
              <a:t> work to create pions and nucleons?)</a:t>
            </a:r>
            <a:r>
              <a:rPr lang="en-US" sz="2000" dirty="0">
                <a:ea typeface="ＭＳ Ｐゴシック" pitchFamily="-107" charset="-128"/>
                <a:cs typeface="Arial" charset="0"/>
              </a:rPr>
              <a:t>	</a:t>
            </a:r>
            <a:endParaRPr lang="en-US" sz="2000" dirty="0" smtClean="0">
              <a:ea typeface="ＭＳ Ｐゴシック" pitchFamily="-107" charset="-128"/>
              <a:cs typeface="Arial" charset="0"/>
            </a:endParaRPr>
          </a:p>
          <a:p>
            <a:pPr>
              <a:defRPr/>
            </a:pPr>
            <a:r>
              <a:rPr lang="en-US" sz="2000" dirty="0" smtClean="0">
                <a:ea typeface="ＭＳ Ｐゴシック" pitchFamily="-107" charset="-128"/>
                <a:cs typeface="Arial" charset="0"/>
              </a:rPr>
              <a:t>	+ Hunting for the unseen forces of the universe?</a:t>
            </a:r>
            <a:endParaRPr lang="en-US" sz="2000" dirty="0">
              <a:ea typeface="ＭＳ Ｐゴシック" pitchFamily="-107" charset="-128"/>
              <a:cs typeface="Arial" charset="0"/>
            </a:endParaRPr>
          </a:p>
        </p:txBody>
      </p:sp>
      <p:sp>
        <p:nvSpPr>
          <p:cNvPr id="6" name="5-Point Star 5"/>
          <p:cNvSpPr/>
          <p:nvPr/>
        </p:nvSpPr>
        <p:spPr>
          <a:xfrm>
            <a:off x="533400" y="4495800"/>
            <a:ext cx="457200" cy="457200"/>
          </a:xfrm>
          <a:prstGeom prst="star5">
            <a:avLst/>
          </a:prstGeom>
          <a:solidFill>
            <a:srgbClr val="F5C43B"/>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33400" y="5105400"/>
            <a:ext cx="457200" cy="457200"/>
          </a:xfrm>
          <a:prstGeom prst="star5">
            <a:avLst/>
          </a:prstGeom>
          <a:solidFill>
            <a:srgbClr val="F5C43B"/>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33400" y="5715000"/>
            <a:ext cx="457200" cy="457200"/>
          </a:xfrm>
          <a:prstGeom prst="star5">
            <a:avLst/>
          </a:prstGeom>
          <a:solidFill>
            <a:srgbClr val="FCEEC8"/>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35.8|22."/>
</p:tagLst>
</file>

<file path=ppt/tags/tag2.xml><?xml version="1.0" encoding="utf-8"?>
<p:tagLst xmlns:a="http://schemas.openxmlformats.org/drawingml/2006/main" xmlns:r="http://schemas.openxmlformats.org/officeDocument/2006/relationships" xmlns:p="http://schemas.openxmlformats.org/presentationml/2006/main">
  <p:tag name="TIMING" val="|45.5|70.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5474</TotalTime>
  <Words>2449</Words>
  <Application>Microsoft Office PowerPoint</Application>
  <PresentationFormat>On-screen Show (4:3)</PresentationFormat>
  <Paragraphs>501</Paragraphs>
  <Slides>39</Slides>
  <Notes>3</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Default Design</vt:lpstr>
      <vt:lpstr>Master 1</vt:lpstr>
      <vt:lpstr>1_Default Design</vt:lpstr>
      <vt:lpstr>1_Master 1</vt:lpstr>
      <vt:lpstr>2_Master 1</vt:lpstr>
      <vt:lpstr>Slide 1</vt:lpstr>
      <vt:lpstr>Slide 2</vt:lpstr>
      <vt:lpstr>Slide 3</vt:lpstr>
      <vt:lpstr>Slide 4</vt:lpstr>
      <vt:lpstr>Nuclear Physics – 12 GeV to EIC</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The road to orbital motion</vt:lpstr>
      <vt:lpstr>Single-Spin Asymmetry Projections with Proton</vt:lpstr>
      <vt:lpstr>Slide 21</vt:lpstr>
      <vt:lpstr>Slide 22</vt:lpstr>
      <vt:lpstr>Slide 23</vt:lpstr>
      <vt:lpstr>Slide 24</vt:lpstr>
      <vt:lpstr>Slide 25</vt:lpstr>
      <vt:lpstr>Slide 26</vt:lpstr>
      <vt:lpstr>Slide 27</vt:lpstr>
      <vt:lpstr>Slide 28</vt:lpstr>
      <vt:lpstr>Slide 29</vt:lpstr>
      <vt:lpstr>QCD and the Origin of Mass</vt:lpstr>
      <vt:lpstr>Gluons and QCD</vt:lpstr>
      <vt:lpstr>Slide 32</vt:lpstr>
      <vt:lpstr>Slide 33</vt:lpstr>
      <vt:lpstr>Slide 34</vt:lpstr>
      <vt:lpstr>Slide 35</vt:lpstr>
      <vt:lpstr>Slide 36</vt:lpstr>
      <vt:lpstr>MEIC &amp; ELIC: Luminosity Vs. CM Energy</vt:lpstr>
      <vt:lpstr>Slide 38</vt:lpstr>
      <vt:lpstr>Slide 39</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Rolf Ent</dc:creator>
  <cp:lastModifiedBy>ent</cp:lastModifiedBy>
  <cp:revision>235</cp:revision>
  <dcterms:created xsi:type="dcterms:W3CDTF">2006-07-25T17:53:50Z</dcterms:created>
  <dcterms:modified xsi:type="dcterms:W3CDTF">2010-10-29T03:07:45Z</dcterms:modified>
</cp:coreProperties>
</file>